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0"/>
  </p:notesMasterIdLst>
  <p:sldIdLst>
    <p:sldId id="256" r:id="rId2"/>
    <p:sldId id="258" r:id="rId3"/>
    <p:sldId id="259" r:id="rId4"/>
    <p:sldId id="260" r:id="rId5"/>
    <p:sldId id="261" r:id="rId6"/>
    <p:sldId id="262" r:id="rId7"/>
    <p:sldId id="272" r:id="rId8"/>
    <p:sldId id="273" r:id="rId9"/>
    <p:sldId id="274" r:id="rId10"/>
    <p:sldId id="275" r:id="rId11"/>
    <p:sldId id="276" r:id="rId12"/>
    <p:sldId id="277" r:id="rId13"/>
    <p:sldId id="264" r:id="rId14"/>
    <p:sldId id="337" r:id="rId15"/>
    <p:sldId id="263" r:id="rId16"/>
    <p:sldId id="265" r:id="rId17"/>
    <p:sldId id="266" r:id="rId18"/>
    <p:sldId id="267" r:id="rId19"/>
    <p:sldId id="418" r:id="rId20"/>
    <p:sldId id="419" r:id="rId21"/>
    <p:sldId id="422" r:id="rId22"/>
    <p:sldId id="268" r:id="rId23"/>
    <p:sldId id="420" r:id="rId24"/>
    <p:sldId id="421" r:id="rId25"/>
    <p:sldId id="269" r:id="rId26"/>
    <p:sldId id="291" r:id="rId27"/>
    <p:sldId id="436" r:id="rId28"/>
    <p:sldId id="427" r:id="rId29"/>
    <p:sldId id="290" r:id="rId30"/>
    <p:sldId id="428" r:id="rId31"/>
    <p:sldId id="271" r:id="rId32"/>
    <p:sldId id="287" r:id="rId33"/>
    <p:sldId id="286" r:id="rId34"/>
    <p:sldId id="300" r:id="rId35"/>
    <p:sldId id="407" r:id="rId36"/>
    <p:sldId id="301" r:id="rId37"/>
    <p:sldId id="302" r:id="rId38"/>
    <p:sldId id="299" r:id="rId39"/>
    <p:sldId id="281" r:id="rId40"/>
    <p:sldId id="282" r:id="rId41"/>
    <p:sldId id="283" r:id="rId42"/>
    <p:sldId id="289" r:id="rId43"/>
    <p:sldId id="423" r:id="rId44"/>
    <p:sldId id="424" r:id="rId45"/>
    <p:sldId id="425" r:id="rId46"/>
    <p:sldId id="426" r:id="rId47"/>
    <p:sldId id="434" r:id="rId48"/>
    <p:sldId id="284" r:id="rId49"/>
    <p:sldId id="433" r:id="rId50"/>
    <p:sldId id="338" r:id="rId51"/>
    <p:sldId id="339" r:id="rId52"/>
    <p:sldId id="340" r:id="rId53"/>
    <p:sldId id="341" r:id="rId54"/>
    <p:sldId id="342" r:id="rId55"/>
    <p:sldId id="431" r:id="rId56"/>
    <p:sldId id="292" r:id="rId57"/>
    <p:sldId id="293" r:id="rId58"/>
    <p:sldId id="294" r:id="rId59"/>
    <p:sldId id="295" r:id="rId60"/>
    <p:sldId id="296" r:id="rId61"/>
    <p:sldId id="297" r:id="rId62"/>
    <p:sldId id="298" r:id="rId63"/>
    <p:sldId id="303" r:id="rId64"/>
    <p:sldId id="304" r:id="rId65"/>
    <p:sldId id="305" r:id="rId66"/>
    <p:sldId id="306" r:id="rId67"/>
    <p:sldId id="307" r:id="rId68"/>
    <p:sldId id="308" r:id="rId69"/>
    <p:sldId id="310" r:id="rId70"/>
    <p:sldId id="312" r:id="rId71"/>
    <p:sldId id="311" r:id="rId72"/>
    <p:sldId id="321" r:id="rId73"/>
    <p:sldId id="313" r:id="rId74"/>
    <p:sldId id="324" r:id="rId75"/>
    <p:sldId id="430" r:id="rId76"/>
    <p:sldId id="432" r:id="rId77"/>
    <p:sldId id="314" r:id="rId78"/>
    <p:sldId id="315" r:id="rId79"/>
    <p:sldId id="316" r:id="rId80"/>
    <p:sldId id="317" r:id="rId81"/>
    <p:sldId id="318" r:id="rId82"/>
    <p:sldId id="319" r:id="rId83"/>
    <p:sldId id="320" r:id="rId84"/>
    <p:sldId id="322" r:id="rId85"/>
    <p:sldId id="323" r:id="rId86"/>
    <p:sldId id="325" r:id="rId87"/>
    <p:sldId id="435" r:id="rId88"/>
    <p:sldId id="326" r:id="rId89"/>
    <p:sldId id="327" r:id="rId90"/>
    <p:sldId id="328" r:id="rId91"/>
    <p:sldId id="329" r:id="rId92"/>
    <p:sldId id="330" r:id="rId93"/>
    <p:sldId id="331" r:id="rId94"/>
    <p:sldId id="332" r:id="rId95"/>
    <p:sldId id="333" r:id="rId96"/>
    <p:sldId id="285" r:id="rId97"/>
    <p:sldId id="335" r:id="rId98"/>
    <p:sldId id="334" r:id="rId99"/>
    <p:sldId id="343" r:id="rId100"/>
    <p:sldId id="344" r:id="rId101"/>
    <p:sldId id="345" r:id="rId102"/>
    <p:sldId id="346" r:id="rId103"/>
    <p:sldId id="347" r:id="rId104"/>
    <p:sldId id="348" r:id="rId105"/>
    <p:sldId id="349" r:id="rId106"/>
    <p:sldId id="350" r:id="rId107"/>
    <p:sldId id="351" r:id="rId108"/>
    <p:sldId id="352" r:id="rId109"/>
    <p:sldId id="353" r:id="rId110"/>
    <p:sldId id="354" r:id="rId111"/>
    <p:sldId id="355" r:id="rId112"/>
    <p:sldId id="356" r:id="rId113"/>
    <p:sldId id="357" r:id="rId114"/>
    <p:sldId id="358" r:id="rId115"/>
    <p:sldId id="408" r:id="rId116"/>
    <p:sldId id="409" r:id="rId117"/>
    <p:sldId id="410" r:id="rId118"/>
    <p:sldId id="411" r:id="rId119"/>
    <p:sldId id="412" r:id="rId120"/>
    <p:sldId id="413" r:id="rId121"/>
    <p:sldId id="414" r:id="rId122"/>
    <p:sldId id="415" r:id="rId123"/>
    <p:sldId id="416" r:id="rId124"/>
    <p:sldId id="417" r:id="rId125"/>
    <p:sldId id="359" r:id="rId126"/>
    <p:sldId id="360" r:id="rId127"/>
    <p:sldId id="361" r:id="rId128"/>
    <p:sldId id="395" r:id="rId129"/>
    <p:sldId id="362" r:id="rId130"/>
    <p:sldId id="364" r:id="rId131"/>
    <p:sldId id="365" r:id="rId132"/>
    <p:sldId id="394" r:id="rId133"/>
    <p:sldId id="429" r:id="rId134"/>
    <p:sldId id="366" r:id="rId135"/>
    <p:sldId id="398" r:id="rId136"/>
    <p:sldId id="363" r:id="rId137"/>
    <p:sldId id="397" r:id="rId138"/>
    <p:sldId id="399" r:id="rId139"/>
    <p:sldId id="377" r:id="rId140"/>
    <p:sldId id="378" r:id="rId141"/>
    <p:sldId id="379" r:id="rId142"/>
    <p:sldId id="380" r:id="rId143"/>
    <p:sldId id="381" r:id="rId144"/>
    <p:sldId id="382" r:id="rId145"/>
    <p:sldId id="383" r:id="rId146"/>
    <p:sldId id="384" r:id="rId147"/>
    <p:sldId id="385" r:id="rId148"/>
    <p:sldId id="386" r:id="rId149"/>
    <p:sldId id="387" r:id="rId150"/>
    <p:sldId id="388" r:id="rId151"/>
    <p:sldId id="389" r:id="rId152"/>
    <p:sldId id="390" r:id="rId153"/>
    <p:sldId id="391" r:id="rId154"/>
    <p:sldId id="392" r:id="rId155"/>
    <p:sldId id="393" r:id="rId156"/>
    <p:sldId id="406" r:id="rId157"/>
    <p:sldId id="396" r:id="rId158"/>
    <p:sldId id="336" r:id="rId1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4660"/>
  </p:normalViewPr>
  <p:slideViewPr>
    <p:cSldViewPr snapToGrid="0">
      <p:cViewPr varScale="1">
        <p:scale>
          <a:sx n="190" d="100"/>
          <a:sy n="190" d="100"/>
        </p:scale>
        <p:origin x="125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6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91B33-750F-494A-9D94-27EA5FD06942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C8226-F4F2-4C5F-86FF-DDDD8580C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0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30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177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573991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3247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51792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9365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9545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64447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46760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4764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9348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46077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12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280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58550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97470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24106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6252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17174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343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7360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6654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79913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4337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25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382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1094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7338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35362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69359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005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16584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61586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7378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38207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82273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52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0353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662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92185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69762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8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F1359D-DB1B-4F37-A93E-8412644479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75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89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152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60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53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8000"/>
          </a:xfrm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5634" tIns="46978" rIns="95634" bIns="46978"/>
          <a:lstStyle/>
          <a:p>
            <a:endParaRPr lang="en-US" altLang="en-US"/>
          </a:p>
        </p:txBody>
      </p:sp>
      <p:sp>
        <p:nvSpPr>
          <p:cNvPr id="15677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4663" y="727075"/>
            <a:ext cx="6370637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083242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89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6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672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7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225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516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415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294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902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4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051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14824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456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187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111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254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033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650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762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067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377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58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153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91086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679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794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537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099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73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9035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9856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313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064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97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256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65663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849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605CBD-6F12-4AA8-92E2-AE385B89C622}" type="slidenum">
              <a:rPr lang="en-US" altLang="en-US"/>
              <a:pPr/>
              <a:t>66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78145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F337663-037D-459F-AB26-32964010813E}" type="slidenum">
              <a:rPr lang="en-US" altLang="en-US"/>
              <a:pPr/>
              <a:t>67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11014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9D0D7A-9FB9-408F-8E52-B24FD037E9DC}" type="slidenum">
              <a:rPr lang="en-US" altLang="en-US"/>
              <a:pPr/>
              <a:t>68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5917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AC8CBF-A170-4961-AD00-509291AD8147}" type="slidenum">
              <a:rPr lang="en-US" altLang="en-US"/>
              <a:pPr/>
              <a:t>69</a:t>
            </a:fld>
            <a:endParaRPr lang="en-US" alt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235574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4744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82FDCF-116F-471C-9912-F4B7F94D63A5}" type="slidenum">
              <a:rPr lang="en-US" altLang="en-US"/>
              <a:pPr/>
              <a:t>71</a:t>
            </a:fld>
            <a:endParaRPr lang="en-US" alt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500523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1762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585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850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35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89078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2978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4809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0675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8165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360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2722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916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2876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4246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64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870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063178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2691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2594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339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7591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3504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9814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7721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5175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8375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82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97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550043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433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30460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0264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0779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9005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5325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6667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8939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3357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73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075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695532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06921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5355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5960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55759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93202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09986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8686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7556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9221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43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8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109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49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484EE4E7-5064-41A4-9246-42CE9B9F08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7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37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6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9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27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26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88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0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6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lwn.net/Articles/717293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russ.cc/files/kaiser.pdf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Lecture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Memory Management</a:t>
            </a:r>
          </a:p>
        </p:txBody>
      </p:sp>
    </p:spTree>
    <p:extLst>
      <p:ext uri="{BB962C8B-B14F-4D97-AF65-F5344CB8AC3E}">
        <p14:creationId xmlns:p14="http://schemas.microsoft.com/office/powerpoint/2010/main" val="26572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Making Address Translation Fast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838" y="1408670"/>
            <a:ext cx="6268431" cy="4941287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05057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 frames are precious resource</a:t>
            </a:r>
          </a:p>
          <a:p>
            <a:pPr lvl="1"/>
            <a:r>
              <a:rPr lang="en-US" dirty="0"/>
              <a:t>Even when allocated, they may not stay committed to the same process for its entirety</a:t>
            </a:r>
          </a:p>
          <a:p>
            <a:r>
              <a:rPr lang="en-US" dirty="0"/>
              <a:t>Memory allocators (user and kernel) allocate and deallocate memory but page frames even if allocated may be “swapped out”</a:t>
            </a:r>
          </a:p>
          <a:p>
            <a:r>
              <a:rPr lang="en-US" dirty="0"/>
              <a:t>Another complication: several page table entries may point to the same frame</a:t>
            </a:r>
          </a:p>
          <a:p>
            <a:pPr lvl="1"/>
            <a:r>
              <a:rPr lang="en-US" dirty="0"/>
              <a:t>If a frame is reclaimed, and a </a:t>
            </a:r>
            <a:r>
              <a:rPr lang="en-US" dirty="0" err="1"/>
              <a:t>PTE</a:t>
            </a:r>
            <a:r>
              <a:rPr lang="en-US" dirty="0"/>
              <a:t> is not updated correctly, OS is incorrect</a:t>
            </a:r>
          </a:p>
          <a:p>
            <a:pPr lvl="1"/>
            <a:r>
              <a:rPr lang="en-US" dirty="0"/>
              <a:t>How to find it?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314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Goal of 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ensure system is functioning with a healthy availability of free page frames</a:t>
            </a:r>
          </a:p>
          <a:p>
            <a:endParaRPr lang="en-US" dirty="0"/>
          </a:p>
          <a:p>
            <a:r>
              <a:rPr lang="en-US" dirty="0"/>
              <a:t>Unfortunately, different workload imposes different needs</a:t>
            </a:r>
          </a:p>
          <a:p>
            <a:endParaRPr lang="en-US" dirty="0"/>
          </a:p>
          <a:p>
            <a:r>
              <a:rPr lang="en-US" dirty="0"/>
              <a:t>Empirical heuristics used in its design</a:t>
            </a:r>
          </a:p>
          <a:p>
            <a:pPr lvl="1"/>
            <a:r>
              <a:rPr lang="en-US" dirty="0"/>
              <a:t>Hard to formulate a theoretical framework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1524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Frame Reclamation Algorithm (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algorithm for “stealing” page frames to increase the free list of the buddy system</a:t>
            </a:r>
          </a:p>
          <a:p>
            <a:endParaRPr lang="en-US" dirty="0"/>
          </a:p>
          <a:p>
            <a:r>
              <a:rPr lang="en-US" dirty="0"/>
              <a:t>It is performed before all free frames are used up</a:t>
            </a:r>
          </a:p>
          <a:p>
            <a:pPr lvl="1"/>
            <a:r>
              <a:rPr lang="en-US" dirty="0"/>
              <a:t>Otherwise, could crash the system</a:t>
            </a:r>
          </a:p>
          <a:p>
            <a:pPr lvl="1"/>
            <a:r>
              <a:rPr lang="en-US" dirty="0" err="1"/>
              <a:t>PFRA</a:t>
            </a:r>
            <a:r>
              <a:rPr lang="en-US" dirty="0"/>
              <a:t> itself need to use frames to work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7584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Four Types of Page Frames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010" y="1691898"/>
            <a:ext cx="7992634" cy="36529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39465" y="539372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0651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Mapped vs Anonymous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is said to be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  <a:r>
              <a:rPr lang="en-US" dirty="0"/>
              <a:t> if it is part of a file</a:t>
            </a:r>
          </a:p>
          <a:p>
            <a:pPr lvl="1"/>
            <a:r>
              <a:rPr lang="en-US" dirty="0"/>
              <a:t>To reclaim a mapped page, check if it is dirty (i.e., has been written to) and write the content to the corresponding file</a:t>
            </a:r>
          </a:p>
          <a:p>
            <a:pPr lvl="1"/>
            <a:endParaRPr lang="en-US" dirty="0"/>
          </a:p>
          <a:p>
            <a:r>
              <a:rPr lang="en-US" dirty="0"/>
              <a:t>A page is </a:t>
            </a:r>
            <a:r>
              <a:rPr lang="en-US" dirty="0">
                <a:solidFill>
                  <a:srgbClr val="FF0000"/>
                </a:solidFill>
              </a:rPr>
              <a:t>anonymous</a:t>
            </a:r>
            <a:r>
              <a:rPr lang="en-US" dirty="0"/>
              <a:t> if it is not mapped</a:t>
            </a:r>
          </a:p>
          <a:p>
            <a:pPr lvl="1"/>
            <a:r>
              <a:rPr lang="en-US" dirty="0"/>
              <a:t>Content must be saved to a dedicated disk partition or disk file called the </a:t>
            </a:r>
            <a:r>
              <a:rPr lang="en-US" dirty="0">
                <a:solidFill>
                  <a:srgbClr val="FF0000"/>
                </a:solidFill>
              </a:rPr>
              <a:t>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330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Shared vs Non-shared page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frame is </a:t>
            </a:r>
            <a:r>
              <a:rPr lang="en-US" dirty="0">
                <a:solidFill>
                  <a:srgbClr val="FF0000"/>
                </a:solidFill>
              </a:rPr>
              <a:t>shared</a:t>
            </a:r>
            <a:r>
              <a:rPr lang="en-US" dirty="0"/>
              <a:t> if it belongs to more than one user process</a:t>
            </a:r>
          </a:p>
          <a:p>
            <a:pPr lvl="1"/>
            <a:r>
              <a:rPr lang="en-US" dirty="0"/>
              <a:t>Note: the same shared page frame may be mapped to altogether different virtual addresses in different processes – or even in the same process</a:t>
            </a:r>
          </a:p>
          <a:p>
            <a:pPr lvl="1"/>
            <a:endParaRPr lang="en-US" dirty="0"/>
          </a:p>
          <a:p>
            <a:r>
              <a:rPr lang="en-US" dirty="0"/>
              <a:t>Otherwise, it is </a:t>
            </a:r>
            <a:r>
              <a:rPr lang="en-US" dirty="0">
                <a:solidFill>
                  <a:srgbClr val="FF0000"/>
                </a:solidFill>
              </a:rPr>
              <a:t>non-shared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9506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General principles of Linux 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 “harmless” pages first</a:t>
            </a:r>
          </a:p>
          <a:p>
            <a:pPr lvl="1"/>
            <a:r>
              <a:rPr lang="en-US" dirty="0"/>
              <a:t>Examples: infrequently used pages of various caches in the kernel</a:t>
            </a:r>
          </a:p>
          <a:p>
            <a:pPr lvl="1"/>
            <a:endParaRPr lang="en-US" dirty="0"/>
          </a:p>
          <a:p>
            <a:r>
              <a:rPr lang="en-US" dirty="0"/>
              <a:t>Make all user mode pages reclaimable</a:t>
            </a:r>
          </a:p>
          <a:p>
            <a:endParaRPr lang="en-US" dirty="0"/>
          </a:p>
          <a:p>
            <a:r>
              <a:rPr lang="en-US" dirty="0"/>
              <a:t>Reclaim a shared page frame by </a:t>
            </a:r>
            <a:r>
              <a:rPr lang="en-US" dirty="0" err="1"/>
              <a:t>unmapping</a:t>
            </a:r>
            <a:r>
              <a:rPr lang="en-US" dirty="0"/>
              <a:t> all </a:t>
            </a:r>
            <a:r>
              <a:rPr lang="en-US" dirty="0" err="1"/>
              <a:t>PTEs</a:t>
            </a:r>
            <a:r>
              <a:rPr lang="en-US" dirty="0"/>
              <a:t> referencing it in a single go</a:t>
            </a:r>
          </a:p>
          <a:p>
            <a:endParaRPr lang="en-US" dirty="0"/>
          </a:p>
          <a:p>
            <a:r>
              <a:rPr lang="en-US" dirty="0"/>
              <a:t>Reclaim “unused” pages only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5258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5870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Aim: to quickly locate all page table entries point to the same page frame</a:t>
            </a:r>
          </a:p>
          <a:p>
            <a:endParaRPr lang="en-US" dirty="0"/>
          </a:p>
          <a:p>
            <a:r>
              <a:rPr lang="en-US" dirty="0"/>
              <a:t>Trivial solution: keep a reverse pointer in each page descriptor to chain up the </a:t>
            </a:r>
            <a:r>
              <a:rPr lang="en-US" dirty="0" err="1"/>
              <a:t>PTEs</a:t>
            </a:r>
            <a:endParaRPr lang="en-US" dirty="0"/>
          </a:p>
          <a:p>
            <a:pPr lvl="1"/>
            <a:r>
              <a:rPr lang="en-US" dirty="0"/>
              <a:t>Keeping such a list up to date requires too much 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1952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Object-based Reverse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in Linux 2.6</a:t>
            </a:r>
          </a:p>
          <a:p>
            <a:r>
              <a:rPr lang="en-US" dirty="0"/>
              <a:t>Recall: every page frame has a corresponding </a:t>
            </a:r>
            <a:r>
              <a:rPr lang="en-US" dirty="0">
                <a:solidFill>
                  <a:srgbClr val="FF0000"/>
                </a:solidFill>
              </a:rPr>
              <a:t>page descriptor</a:t>
            </a:r>
          </a:p>
          <a:p>
            <a:r>
              <a:rPr lang="en-US" dirty="0"/>
              <a:t>Page descriptor has two fields: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</a:t>
            </a:r>
          </a:p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-1 : no </a:t>
            </a:r>
            <a:r>
              <a:rPr lang="en-US" dirty="0" err="1"/>
              <a:t>PTE</a:t>
            </a:r>
            <a:r>
              <a:rPr lang="en-US" dirty="0"/>
              <a:t> points to this page</a:t>
            </a:r>
          </a:p>
          <a:p>
            <a:pPr lvl="1"/>
            <a:r>
              <a:rPr lang="en-US" dirty="0"/>
              <a:t>0 : page is non-shared, only one </a:t>
            </a:r>
            <a:r>
              <a:rPr lang="en-US" dirty="0" err="1"/>
              <a:t>PTE</a:t>
            </a:r>
            <a:r>
              <a:rPr lang="en-US" dirty="0"/>
              <a:t> points to it</a:t>
            </a:r>
          </a:p>
          <a:p>
            <a:pPr lvl="1"/>
            <a:r>
              <a:rPr lang="en-US" dirty="0"/>
              <a:t>&gt; 0 : page is shared,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number of </a:t>
            </a:r>
            <a:r>
              <a:rPr lang="en-US" dirty="0" err="1"/>
              <a:t>PTEs</a:t>
            </a:r>
            <a:r>
              <a:rPr lang="en-US" dirty="0"/>
              <a:t> point to it</a:t>
            </a:r>
          </a:p>
          <a:p>
            <a:pPr lvl="1"/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returns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+ 1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36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Translation Lookaside Buffers (TLBs)</a:t>
            </a:r>
          </a:p>
        </p:txBody>
      </p:sp>
      <p:sp>
        <p:nvSpPr>
          <p:cNvPr id="1575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414849"/>
            <a:ext cx="10305535" cy="779463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Just like any other cache, the TLB can be organized as fully associative, set associative, or direct mapped</a:t>
            </a:r>
          </a:p>
        </p:txBody>
      </p:sp>
      <p:sp>
        <p:nvSpPr>
          <p:cNvPr id="1575940" name="Rectangle 4"/>
          <p:cNvSpPr>
            <a:spLocks noChangeArrowheads="1"/>
          </p:cNvSpPr>
          <p:nvPr/>
        </p:nvSpPr>
        <p:spPr bwMode="auto">
          <a:xfrm>
            <a:off x="2496408" y="2559222"/>
            <a:ext cx="6858000" cy="1473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1" name="Rectangle 5"/>
          <p:cNvSpPr>
            <a:spLocks noChangeArrowheads="1"/>
          </p:cNvSpPr>
          <p:nvPr/>
        </p:nvSpPr>
        <p:spPr bwMode="auto">
          <a:xfrm>
            <a:off x="2496408" y="2590973"/>
            <a:ext cx="7302500" cy="28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en-US" b="1" dirty="0"/>
              <a:t>  V       Virtual Page #               Physical Page #       Dirty    Ref        Access</a:t>
            </a:r>
          </a:p>
        </p:txBody>
      </p:sp>
      <p:sp>
        <p:nvSpPr>
          <p:cNvPr id="1575942" name="Line 6"/>
          <p:cNvSpPr>
            <a:spLocks noChangeShapeType="1"/>
          </p:cNvSpPr>
          <p:nvPr/>
        </p:nvSpPr>
        <p:spPr bwMode="auto">
          <a:xfrm>
            <a:off x="4820508" y="2559222"/>
            <a:ext cx="0" cy="1473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3" name="Line 7"/>
          <p:cNvSpPr>
            <a:spLocks noChangeShapeType="1"/>
          </p:cNvSpPr>
          <p:nvPr/>
        </p:nvSpPr>
        <p:spPr bwMode="auto">
          <a:xfrm flipH="1">
            <a:off x="69033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4" name="Line 8"/>
          <p:cNvSpPr>
            <a:spLocks noChangeShapeType="1"/>
          </p:cNvSpPr>
          <p:nvPr/>
        </p:nvSpPr>
        <p:spPr bwMode="auto">
          <a:xfrm>
            <a:off x="2953608" y="2584622"/>
            <a:ext cx="0" cy="1473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5" name="Line 9"/>
          <p:cNvSpPr>
            <a:spLocks noChangeShapeType="1"/>
          </p:cNvSpPr>
          <p:nvPr/>
        </p:nvSpPr>
        <p:spPr bwMode="auto">
          <a:xfrm>
            <a:off x="76018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6" name="Line 10"/>
          <p:cNvSpPr>
            <a:spLocks noChangeShapeType="1"/>
          </p:cNvSpPr>
          <p:nvPr/>
        </p:nvSpPr>
        <p:spPr bwMode="auto">
          <a:xfrm>
            <a:off x="2496408" y="2857672"/>
            <a:ext cx="68707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7" name="Line 11"/>
          <p:cNvSpPr>
            <a:spLocks noChangeShapeType="1"/>
          </p:cNvSpPr>
          <p:nvPr/>
        </p:nvSpPr>
        <p:spPr bwMode="auto">
          <a:xfrm>
            <a:off x="83638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8" name="Rectangle 12"/>
          <p:cNvSpPr>
            <a:spLocks noChangeArrowheads="1"/>
          </p:cNvSpPr>
          <p:nvPr/>
        </p:nvSpPr>
        <p:spPr bwMode="auto">
          <a:xfrm>
            <a:off x="914400" y="4920048"/>
            <a:ext cx="10305535" cy="1100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marL="287338" indent="-287338"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1363" indent="-24606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6175" indent="-17621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714500" indent="-3429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171700" indent="-3429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289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0861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433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005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TLB access time is typically smaller than cache access time (because TLBs are much smaller than caches)</a:t>
            </a:r>
          </a:p>
          <a:p>
            <a:pPr lvl="1"/>
            <a:r>
              <a:rPr lang="en-US" altLang="en-US"/>
              <a:t>TLBs are typically not more than 128 to 256 entries even on high end machines</a:t>
            </a:r>
          </a:p>
        </p:txBody>
      </p:sp>
      <p:grpSp>
        <p:nvGrpSpPr>
          <p:cNvPr id="1575952" name="Group 16"/>
          <p:cNvGrpSpPr>
            <a:grpSpLocks/>
          </p:cNvGrpSpPr>
          <p:nvPr/>
        </p:nvGrpSpPr>
        <p:grpSpPr bwMode="auto">
          <a:xfrm>
            <a:off x="8173309" y="2367136"/>
            <a:ext cx="2117725" cy="2244725"/>
            <a:chOff x="4208" y="1207"/>
            <a:chExt cx="1334" cy="1414"/>
          </a:xfrm>
        </p:grpSpPr>
        <p:sp>
          <p:nvSpPr>
            <p:cNvPr id="1575949" name="Oval 13"/>
            <p:cNvSpPr>
              <a:spLocks noChangeArrowheads="1"/>
            </p:cNvSpPr>
            <p:nvPr/>
          </p:nvSpPr>
          <p:spPr bwMode="auto">
            <a:xfrm>
              <a:off x="4208" y="1207"/>
              <a:ext cx="889" cy="56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5950" name="Line 14"/>
            <p:cNvSpPr>
              <a:spLocks noChangeShapeType="1"/>
            </p:cNvSpPr>
            <p:nvPr/>
          </p:nvSpPr>
          <p:spPr bwMode="auto">
            <a:xfrm flipH="1" flipV="1">
              <a:off x="4358" y="1707"/>
              <a:ext cx="83" cy="190"/>
            </a:xfrm>
            <a:prstGeom prst="line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5951" name="Text Box 15"/>
            <p:cNvSpPr txBox="1">
              <a:spLocks noChangeArrowheads="1"/>
            </p:cNvSpPr>
            <p:nvPr/>
          </p:nvSpPr>
          <p:spPr bwMode="auto">
            <a:xfrm>
              <a:off x="4374" y="1865"/>
              <a:ext cx="1168" cy="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/>
                <a:t>Who is permitted to do what on this page, i.e. access rights.</a:t>
              </a: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319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75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948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</a:t>
            </a:r>
            <a:r>
              <a:rPr lang="en-US" dirty="0">
                <a:solidFill>
                  <a:srgbClr val="0070C0"/>
                </a:solidFill>
              </a:rPr>
              <a:t> 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550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null, the page belongs to the </a:t>
            </a:r>
            <a:r>
              <a:rPr lang="en-US" dirty="0">
                <a:solidFill>
                  <a:srgbClr val="FF0000"/>
                </a:solidFill>
              </a:rPr>
              <a:t>swap cache</a:t>
            </a:r>
          </a:p>
          <a:p>
            <a:pPr lvl="1"/>
            <a:r>
              <a:rPr lang="en-US" dirty="0"/>
              <a:t>A cache for moving pages to and from swap disk</a:t>
            </a:r>
          </a:p>
          <a:p>
            <a:pPr lvl="1"/>
            <a:endParaRPr lang="en-US" dirty="0"/>
          </a:p>
          <a:p>
            <a:r>
              <a:rPr lang="en-US" dirty="0"/>
              <a:t>If non-null, and </a:t>
            </a:r>
            <a:r>
              <a:rPr lang="en-US" dirty="0" err="1"/>
              <a:t>LSB</a:t>
            </a:r>
            <a:r>
              <a:rPr lang="en-US" dirty="0"/>
              <a:t> is 1</a:t>
            </a:r>
          </a:p>
          <a:p>
            <a:pPr lvl="1"/>
            <a:r>
              <a:rPr lang="en-US" dirty="0"/>
              <a:t>Page is anonymous</a:t>
            </a:r>
          </a:p>
          <a:p>
            <a:pPr lvl="1"/>
            <a:r>
              <a:rPr lang="en-US" dirty="0"/>
              <a:t>Mapping field is points to an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descriptor</a:t>
            </a:r>
          </a:p>
          <a:p>
            <a:pPr lvl="1"/>
            <a:endParaRPr lang="en-US" dirty="0"/>
          </a:p>
          <a:p>
            <a:r>
              <a:rPr lang="en-US" dirty="0"/>
              <a:t>If non-null, and </a:t>
            </a:r>
            <a:r>
              <a:rPr lang="en-US" dirty="0" err="1"/>
              <a:t>LSB</a:t>
            </a:r>
            <a:r>
              <a:rPr lang="en-US" dirty="0"/>
              <a:t> is 0</a:t>
            </a:r>
          </a:p>
          <a:p>
            <a:pPr lvl="1"/>
            <a:r>
              <a:rPr lang="en-US" dirty="0"/>
              <a:t>Page is mapped</a:t>
            </a:r>
          </a:p>
          <a:p>
            <a:pPr lvl="1"/>
            <a:r>
              <a:rPr lang="en-US" dirty="0"/>
              <a:t>Mapping field points to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/>
              <a:t> object of the </a:t>
            </a:r>
            <a:r>
              <a:rPr lang="en-US" dirty="0">
                <a:solidFill>
                  <a:srgbClr val="FF0000"/>
                </a:solidFill>
              </a:rPr>
              <a:t>page cache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7500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Anonymous 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453" y="1796106"/>
            <a:ext cx="5048250" cy="40195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6821" y="3101546"/>
            <a:ext cx="3787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doubly linked list collects all the memory regions that include the same page frame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11314" y="5881817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1606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Anonymous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When first page frame is assigned to an anonymous region, a new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is created</a:t>
            </a:r>
          </a:p>
          <a:p>
            <a:endParaRPr lang="en-US" dirty="0"/>
          </a:p>
          <a:p>
            <a:r>
              <a:rPr lang="en-US" dirty="0"/>
              <a:t>When a page frame already referenced by one process is inserted into a </a:t>
            </a:r>
            <a:r>
              <a:rPr lang="en-US" dirty="0" err="1"/>
              <a:t>PTE</a:t>
            </a:r>
            <a:r>
              <a:rPr lang="en-US" dirty="0"/>
              <a:t> of another process, the kernel simply inserts the anonymous memory region of the second process in the doubly linked circular list of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data structure pointed to by the first process</a:t>
            </a:r>
          </a:p>
          <a:p>
            <a:endParaRPr lang="en-US" dirty="0"/>
          </a:p>
          <a:p>
            <a:r>
              <a:rPr lang="en-US" dirty="0"/>
              <a:t>To find all other </a:t>
            </a:r>
            <a:r>
              <a:rPr lang="en-US" dirty="0" err="1"/>
              <a:t>PTEs</a:t>
            </a:r>
            <a:r>
              <a:rPr lang="en-US" dirty="0"/>
              <a:t> for a page frame to be reclaimed is a linear traversal of the list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2948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Mapped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above except use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/>
              <a:t> instead of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Earlier methods of using priority search tree did not seem to survive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3400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069" y="1448958"/>
            <a:ext cx="5495925" cy="4219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19784" y="585092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2345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367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for mapped page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known as </a:t>
            </a:r>
            <a:r>
              <a:rPr lang="en-US" dirty="0">
                <a:solidFill>
                  <a:srgbClr val="FF0000"/>
                </a:solidFill>
              </a:rPr>
              <a:t>demand paging</a:t>
            </a:r>
          </a:p>
          <a:p>
            <a:r>
              <a:rPr lang="en-US" dirty="0"/>
              <a:t>For each memory zone, two </a:t>
            </a:r>
            <a:r>
              <a:rPr lang="en-US" dirty="0" err="1"/>
              <a:t>LRU</a:t>
            </a:r>
            <a:r>
              <a:rPr lang="en-US" dirty="0"/>
              <a:t> (“clock”) lists – the </a:t>
            </a:r>
            <a:r>
              <a:rPr lang="en-US" dirty="0">
                <a:solidFill>
                  <a:srgbClr val="FF0000"/>
                </a:solidFill>
              </a:rPr>
              <a:t>active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inactive</a:t>
            </a:r>
            <a:r>
              <a:rPr lang="en-US" dirty="0"/>
              <a:t> lists – of pages are maintained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7" name="Rectangle 6"/>
          <p:cNvSpPr/>
          <p:nvPr/>
        </p:nvSpPr>
        <p:spPr>
          <a:xfrm>
            <a:off x="3136918" y="4319205"/>
            <a:ext cx="2168611" cy="5436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Inactive</a:t>
            </a:r>
          </a:p>
        </p:txBody>
      </p:sp>
      <p:sp>
        <p:nvSpPr>
          <p:cNvPr id="8" name="Rectangle 7"/>
          <p:cNvSpPr/>
          <p:nvPr/>
        </p:nvSpPr>
        <p:spPr>
          <a:xfrm>
            <a:off x="7095200" y="4292431"/>
            <a:ext cx="2168611" cy="5436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Active</a:t>
            </a:r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flipH="1">
            <a:off x="5299351" y="4564280"/>
            <a:ext cx="1795849" cy="82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2"/>
            <a:endCxn id="8" idx="3"/>
          </p:cNvCxnSpPr>
          <p:nvPr/>
        </p:nvCxnSpPr>
        <p:spPr>
          <a:xfrm rot="5400000" flipH="1" flipV="1">
            <a:off x="6593206" y="2192297"/>
            <a:ext cx="298622" cy="5042587"/>
          </a:xfrm>
          <a:prstGeom prst="bentConnector4">
            <a:avLst>
              <a:gd name="adj1" fmla="val -76552"/>
              <a:gd name="adj2" fmla="val 1045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068956" y="3855826"/>
            <a:ext cx="30088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071648" y="3849648"/>
            <a:ext cx="0" cy="729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7" idx="1"/>
          </p:cNvCxnSpPr>
          <p:nvPr/>
        </p:nvCxnSpPr>
        <p:spPr>
          <a:xfrm flipH="1">
            <a:off x="2611756" y="4591054"/>
            <a:ext cx="525162" cy="12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975383" y="3664296"/>
            <a:ext cx="1112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fault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46784" y="4411881"/>
            <a:ext cx="91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Reclaim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57233" y="5064730"/>
            <a:ext cx="99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Promote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35492" y="4265660"/>
            <a:ext cx="938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893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 zone, dual clock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Aim: to capture the working set of the process</a:t>
            </a:r>
          </a:p>
          <a:p>
            <a:r>
              <a:rPr lang="en-US" dirty="0"/>
              <a:t>Freshly faulted pages start out at the head of the inactive list</a:t>
            </a:r>
          </a:p>
          <a:p>
            <a:r>
              <a:rPr lang="en-US" dirty="0"/>
              <a:t>Page </a:t>
            </a:r>
            <a:r>
              <a:rPr lang="en-US" dirty="0" err="1"/>
              <a:t>reclaimation</a:t>
            </a:r>
            <a:r>
              <a:rPr lang="en-US" dirty="0"/>
              <a:t> scans pages from the tail of the inactive list  </a:t>
            </a:r>
          </a:p>
          <a:p>
            <a:r>
              <a:rPr lang="en-US" dirty="0"/>
              <a:t>Pages that are accessed multiple times on the inactive list are promoted to the active list</a:t>
            </a:r>
          </a:p>
          <a:p>
            <a:r>
              <a:rPr lang="en-US" dirty="0"/>
              <a:t>Active pages are demoted to the inactive list when the active list grows too big</a:t>
            </a:r>
          </a:p>
          <a:p>
            <a:pPr lvl="1"/>
            <a:r>
              <a:rPr lang="en-US" dirty="0"/>
              <a:t>Once in the active list, one’s position is not updated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507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Working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workload is thrashing when its pages are frequently used but they are evicted from the inactive list every time before another access would have promoted them to the active list</a:t>
            </a:r>
          </a:p>
          <a:p>
            <a:endParaRPr lang="en-US" dirty="0"/>
          </a:p>
          <a:p>
            <a:r>
              <a:rPr lang="en-US" dirty="0"/>
              <a:t>When the average access distance between thrashing pages is bigger than the size of memory there is nothing that can be done</a:t>
            </a:r>
          </a:p>
          <a:p>
            <a:endParaRPr lang="en-US" dirty="0"/>
          </a:p>
          <a:p>
            <a:r>
              <a:rPr lang="en-US" dirty="0"/>
              <a:t>Otherwise, the scheme approximates the </a:t>
            </a:r>
            <a:r>
              <a:rPr lang="en-US" dirty="0">
                <a:solidFill>
                  <a:srgbClr val="FF0000"/>
                </a:solidFill>
              </a:rPr>
              <a:t>working set </a:t>
            </a:r>
            <a:r>
              <a:rPr lang="en-US" dirty="0"/>
              <a:t>of the process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6430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Overhead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 expensive to accurately track access frequency of pages </a:t>
            </a:r>
          </a:p>
          <a:p>
            <a:endParaRPr lang="en-US" dirty="0"/>
          </a:p>
          <a:p>
            <a:r>
              <a:rPr lang="en-US" dirty="0"/>
              <a:t>A reasonable approximation can be made to measure thrashing on the inactive list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61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 TLB in the Memory Hierarchy</a:t>
            </a:r>
          </a:p>
        </p:txBody>
      </p:sp>
      <p:sp>
        <p:nvSpPr>
          <p:cNvPr id="157696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3818237"/>
            <a:ext cx="10515600" cy="2358725"/>
          </a:xfrm>
        </p:spPr>
        <p:txBody>
          <a:bodyPr/>
          <a:lstStyle/>
          <a:p>
            <a:pPr>
              <a:lnSpc>
                <a:spcPct val="95000"/>
              </a:lnSpc>
            </a:pPr>
            <a:r>
              <a:rPr lang="en-US" altLang="en-US" sz="2000" dirty="0"/>
              <a:t>A TLB miss – is it a page fault or merely a TLB miss? </a:t>
            </a:r>
          </a:p>
          <a:p>
            <a:pPr lvl="1">
              <a:lnSpc>
                <a:spcPct val="95000"/>
              </a:lnSpc>
            </a:pPr>
            <a:r>
              <a:rPr lang="en-US" altLang="en-US" sz="1800" dirty="0"/>
              <a:t>If the page is loaded into main memory, then the TLB miss can be handled (in hardware or software) by loading the translation information from the page table into the TLB</a:t>
            </a:r>
          </a:p>
          <a:p>
            <a:pPr lvl="2">
              <a:lnSpc>
                <a:spcPct val="95000"/>
              </a:lnSpc>
            </a:pPr>
            <a:r>
              <a:rPr lang="en-US" altLang="en-US" sz="1600" dirty="0"/>
              <a:t>Takes 10’s of cycles to find and load the translation info into the TLB</a:t>
            </a:r>
          </a:p>
          <a:p>
            <a:pPr lvl="1">
              <a:lnSpc>
                <a:spcPct val="95000"/>
              </a:lnSpc>
            </a:pPr>
            <a:r>
              <a:rPr lang="en-US" altLang="en-US" sz="1800" dirty="0"/>
              <a:t>If the page is not in main memory, then it’s a true page fault</a:t>
            </a:r>
          </a:p>
          <a:p>
            <a:pPr lvl="2">
              <a:lnSpc>
                <a:spcPct val="95000"/>
              </a:lnSpc>
            </a:pPr>
            <a:r>
              <a:rPr lang="en-US" altLang="en-US" sz="1600" dirty="0"/>
              <a:t>Takes 1,000,000’s of cycles to service a page fault</a:t>
            </a:r>
          </a:p>
          <a:p>
            <a:pPr>
              <a:lnSpc>
                <a:spcPct val="95000"/>
              </a:lnSpc>
            </a:pPr>
            <a:r>
              <a:rPr lang="en-US" altLang="en-US" sz="2000" dirty="0"/>
              <a:t>TLB misses are much more frequent than true page faults</a:t>
            </a:r>
          </a:p>
        </p:txBody>
      </p:sp>
      <p:grpSp>
        <p:nvGrpSpPr>
          <p:cNvPr id="1576964" name="Group 4"/>
          <p:cNvGrpSpPr>
            <a:grpSpLocks/>
          </p:cNvGrpSpPr>
          <p:nvPr/>
        </p:nvGrpSpPr>
        <p:grpSpPr bwMode="auto">
          <a:xfrm>
            <a:off x="3037703" y="1497107"/>
            <a:ext cx="4864443" cy="2154657"/>
            <a:chOff x="720" y="624"/>
            <a:chExt cx="4136" cy="1832"/>
          </a:xfrm>
        </p:grpSpPr>
        <p:sp>
          <p:nvSpPr>
            <p:cNvPr id="1576965" name="Line 5"/>
            <p:cNvSpPr>
              <a:spLocks noChangeShapeType="1"/>
            </p:cNvSpPr>
            <p:nvPr/>
          </p:nvSpPr>
          <p:spPr bwMode="auto">
            <a:xfrm>
              <a:off x="752" y="824"/>
              <a:ext cx="6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6" name="Line 6"/>
            <p:cNvSpPr>
              <a:spLocks noChangeShapeType="1"/>
            </p:cNvSpPr>
            <p:nvPr/>
          </p:nvSpPr>
          <p:spPr bwMode="auto">
            <a:xfrm>
              <a:off x="1376" y="832"/>
              <a:ext cx="0" cy="5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7" name="Line 7"/>
            <p:cNvSpPr>
              <a:spLocks noChangeShapeType="1"/>
            </p:cNvSpPr>
            <p:nvPr/>
          </p:nvSpPr>
          <p:spPr bwMode="auto">
            <a:xfrm flipH="1">
              <a:off x="720" y="1440"/>
              <a:ext cx="6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8" name="Rectangle 8"/>
            <p:cNvSpPr>
              <a:spLocks noChangeArrowheads="1"/>
            </p:cNvSpPr>
            <p:nvPr/>
          </p:nvSpPr>
          <p:spPr bwMode="auto">
            <a:xfrm>
              <a:off x="784" y="1056"/>
              <a:ext cx="33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CPU</a:t>
              </a:r>
            </a:p>
          </p:txBody>
        </p:sp>
        <p:sp>
          <p:nvSpPr>
            <p:cNvPr id="1576969" name="Rectangle 9"/>
            <p:cNvSpPr>
              <a:spLocks noChangeArrowheads="1"/>
            </p:cNvSpPr>
            <p:nvPr/>
          </p:nvSpPr>
          <p:spPr bwMode="auto">
            <a:xfrm>
              <a:off x="1792" y="84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TLB</a:t>
              </a:r>
            </a:p>
            <a:p>
              <a:pPr algn="ctr"/>
              <a:r>
                <a:rPr lang="en-US" altLang="en-US" b="1"/>
                <a:t>Lookup</a:t>
              </a:r>
            </a:p>
          </p:txBody>
        </p:sp>
        <p:sp>
          <p:nvSpPr>
            <p:cNvPr id="1576970" name="Rectangle 10"/>
            <p:cNvSpPr>
              <a:spLocks noChangeArrowheads="1"/>
            </p:cNvSpPr>
            <p:nvPr/>
          </p:nvSpPr>
          <p:spPr bwMode="auto">
            <a:xfrm>
              <a:off x="2944" y="84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Cache</a:t>
              </a:r>
            </a:p>
          </p:txBody>
        </p:sp>
        <p:sp>
          <p:nvSpPr>
            <p:cNvPr id="1576971" name="Rectangle 11"/>
            <p:cNvSpPr>
              <a:spLocks noChangeArrowheads="1"/>
            </p:cNvSpPr>
            <p:nvPr/>
          </p:nvSpPr>
          <p:spPr bwMode="auto">
            <a:xfrm>
              <a:off x="4184" y="856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Main</a:t>
              </a:r>
            </a:p>
            <a:p>
              <a:pPr algn="ctr"/>
              <a:r>
                <a:rPr lang="en-US" altLang="en-US" b="1"/>
                <a:t>Memory</a:t>
              </a:r>
            </a:p>
          </p:txBody>
        </p:sp>
        <p:sp>
          <p:nvSpPr>
            <p:cNvPr id="1576972" name="Line 12"/>
            <p:cNvSpPr>
              <a:spLocks noChangeShapeType="1"/>
            </p:cNvSpPr>
            <p:nvPr/>
          </p:nvSpPr>
          <p:spPr bwMode="auto">
            <a:xfrm>
              <a:off x="1384" y="936"/>
              <a:ext cx="3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3" name="Line 13"/>
            <p:cNvSpPr>
              <a:spLocks noChangeShapeType="1"/>
            </p:cNvSpPr>
            <p:nvPr/>
          </p:nvSpPr>
          <p:spPr bwMode="auto">
            <a:xfrm>
              <a:off x="2464" y="936"/>
              <a:ext cx="4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4" name="Line 14"/>
            <p:cNvSpPr>
              <a:spLocks noChangeShapeType="1"/>
            </p:cNvSpPr>
            <p:nvPr/>
          </p:nvSpPr>
          <p:spPr bwMode="auto">
            <a:xfrm>
              <a:off x="3624" y="920"/>
              <a:ext cx="5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5" name="Line 15"/>
            <p:cNvSpPr>
              <a:spLocks noChangeShapeType="1"/>
            </p:cNvSpPr>
            <p:nvPr/>
          </p:nvSpPr>
          <p:spPr bwMode="auto">
            <a:xfrm flipH="1">
              <a:off x="4040" y="1328"/>
              <a:ext cx="1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6" name="Line 16"/>
            <p:cNvSpPr>
              <a:spLocks noChangeShapeType="1"/>
            </p:cNvSpPr>
            <p:nvPr/>
          </p:nvSpPr>
          <p:spPr bwMode="auto">
            <a:xfrm>
              <a:off x="4056" y="1336"/>
              <a:ext cx="8" cy="11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7" name="Line 17"/>
            <p:cNvSpPr>
              <a:spLocks noChangeShapeType="1"/>
            </p:cNvSpPr>
            <p:nvPr/>
          </p:nvSpPr>
          <p:spPr bwMode="auto">
            <a:xfrm flipH="1" flipV="1">
              <a:off x="1568" y="2448"/>
              <a:ext cx="1216" cy="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8" name="Line 18"/>
            <p:cNvSpPr>
              <a:spLocks noChangeShapeType="1"/>
            </p:cNvSpPr>
            <p:nvPr/>
          </p:nvSpPr>
          <p:spPr bwMode="auto">
            <a:xfrm flipH="1" flipV="1">
              <a:off x="1568" y="1344"/>
              <a:ext cx="0" cy="11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9" name="Line 19"/>
            <p:cNvSpPr>
              <a:spLocks noChangeShapeType="1"/>
            </p:cNvSpPr>
            <p:nvPr/>
          </p:nvSpPr>
          <p:spPr bwMode="auto">
            <a:xfrm flipH="1" flipV="1">
              <a:off x="1376" y="1392"/>
              <a:ext cx="1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0" name="Line 20"/>
            <p:cNvSpPr>
              <a:spLocks noChangeShapeType="1"/>
            </p:cNvSpPr>
            <p:nvPr/>
          </p:nvSpPr>
          <p:spPr bwMode="auto">
            <a:xfrm flipH="1">
              <a:off x="3616" y="1344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1" name="Line 21"/>
            <p:cNvSpPr>
              <a:spLocks noChangeShapeType="1"/>
            </p:cNvSpPr>
            <p:nvPr/>
          </p:nvSpPr>
          <p:spPr bwMode="auto">
            <a:xfrm>
              <a:off x="2816" y="1344"/>
              <a:ext cx="0" cy="11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2" name="Rectangle 22"/>
            <p:cNvSpPr>
              <a:spLocks noChangeArrowheads="1"/>
            </p:cNvSpPr>
            <p:nvPr/>
          </p:nvSpPr>
          <p:spPr bwMode="auto">
            <a:xfrm>
              <a:off x="1400" y="768"/>
              <a:ext cx="24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VA</a:t>
              </a:r>
            </a:p>
          </p:txBody>
        </p:sp>
        <p:sp>
          <p:nvSpPr>
            <p:cNvPr id="1576983" name="Rectangle 23"/>
            <p:cNvSpPr>
              <a:spLocks noChangeArrowheads="1"/>
            </p:cNvSpPr>
            <p:nvPr/>
          </p:nvSpPr>
          <p:spPr bwMode="auto">
            <a:xfrm>
              <a:off x="2480" y="768"/>
              <a:ext cx="23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 dirty="0"/>
                <a:t>PA</a:t>
              </a:r>
            </a:p>
          </p:txBody>
        </p:sp>
        <p:sp>
          <p:nvSpPr>
            <p:cNvPr id="1576984" name="Rectangle 24"/>
            <p:cNvSpPr>
              <a:spLocks noChangeArrowheads="1"/>
            </p:cNvSpPr>
            <p:nvPr/>
          </p:nvSpPr>
          <p:spPr bwMode="auto">
            <a:xfrm>
              <a:off x="3656" y="752"/>
              <a:ext cx="349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miss</a:t>
              </a:r>
            </a:p>
          </p:txBody>
        </p:sp>
        <p:sp>
          <p:nvSpPr>
            <p:cNvPr id="1576985" name="Rectangle 25"/>
            <p:cNvSpPr>
              <a:spLocks noChangeArrowheads="1"/>
            </p:cNvSpPr>
            <p:nvPr/>
          </p:nvSpPr>
          <p:spPr bwMode="auto">
            <a:xfrm>
              <a:off x="2880" y="1464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hit</a:t>
              </a:r>
            </a:p>
          </p:txBody>
        </p:sp>
        <p:sp>
          <p:nvSpPr>
            <p:cNvPr id="1576986" name="Rectangle 26"/>
            <p:cNvSpPr>
              <a:spLocks noChangeArrowheads="1"/>
            </p:cNvSpPr>
            <p:nvPr/>
          </p:nvSpPr>
          <p:spPr bwMode="auto">
            <a:xfrm>
              <a:off x="3120" y="2272"/>
              <a:ext cx="35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data</a:t>
              </a:r>
            </a:p>
          </p:txBody>
        </p:sp>
        <p:sp>
          <p:nvSpPr>
            <p:cNvPr id="1576987" name="Rectangle 27"/>
            <p:cNvSpPr>
              <a:spLocks noChangeArrowheads="1"/>
            </p:cNvSpPr>
            <p:nvPr/>
          </p:nvSpPr>
          <p:spPr bwMode="auto">
            <a:xfrm>
              <a:off x="1792" y="1712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Trans-</a:t>
              </a:r>
            </a:p>
            <a:p>
              <a:pPr algn="ctr"/>
              <a:r>
                <a:rPr lang="en-US" altLang="en-US" b="1"/>
                <a:t>lation</a:t>
              </a:r>
            </a:p>
          </p:txBody>
        </p:sp>
        <p:sp>
          <p:nvSpPr>
            <p:cNvPr id="1576988" name="Rectangle 28"/>
            <p:cNvSpPr>
              <a:spLocks noChangeArrowheads="1"/>
            </p:cNvSpPr>
            <p:nvPr/>
          </p:nvSpPr>
          <p:spPr bwMode="auto">
            <a:xfrm>
              <a:off x="2480" y="624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 dirty="0"/>
                <a:t>hit</a:t>
              </a:r>
            </a:p>
          </p:txBody>
        </p:sp>
        <p:sp>
          <p:nvSpPr>
            <p:cNvPr id="1576989" name="Line 29"/>
            <p:cNvSpPr>
              <a:spLocks noChangeShapeType="1"/>
            </p:cNvSpPr>
            <p:nvPr/>
          </p:nvSpPr>
          <p:spPr bwMode="auto">
            <a:xfrm>
              <a:off x="2120" y="1432"/>
              <a:ext cx="0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0" name="Rectangle 30"/>
            <p:cNvSpPr>
              <a:spLocks noChangeArrowheads="1"/>
            </p:cNvSpPr>
            <p:nvPr/>
          </p:nvSpPr>
          <p:spPr bwMode="auto">
            <a:xfrm>
              <a:off x="1704" y="1464"/>
              <a:ext cx="432" cy="2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sz="1600" b="1" dirty="0"/>
                <a:t>miss</a:t>
              </a:r>
            </a:p>
          </p:txBody>
        </p:sp>
        <p:sp>
          <p:nvSpPr>
            <p:cNvPr id="1576991" name="Line 31"/>
            <p:cNvSpPr>
              <a:spLocks noChangeShapeType="1"/>
            </p:cNvSpPr>
            <p:nvPr/>
          </p:nvSpPr>
          <p:spPr bwMode="auto">
            <a:xfrm>
              <a:off x="2128" y="2312"/>
              <a:ext cx="0" cy="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2" name="Line 32"/>
            <p:cNvSpPr>
              <a:spLocks noChangeShapeType="1"/>
            </p:cNvSpPr>
            <p:nvPr/>
          </p:nvSpPr>
          <p:spPr bwMode="auto">
            <a:xfrm>
              <a:off x="2136" y="2376"/>
              <a:ext cx="4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3" name="Line 33"/>
            <p:cNvSpPr>
              <a:spLocks noChangeShapeType="1"/>
            </p:cNvSpPr>
            <p:nvPr/>
          </p:nvSpPr>
          <p:spPr bwMode="auto">
            <a:xfrm flipV="1">
              <a:off x="2560" y="928"/>
              <a:ext cx="0" cy="14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4" name="Line 34"/>
            <p:cNvSpPr>
              <a:spLocks noChangeShapeType="1"/>
            </p:cNvSpPr>
            <p:nvPr/>
          </p:nvSpPr>
          <p:spPr bwMode="auto">
            <a:xfrm flipH="1">
              <a:off x="2768" y="2456"/>
              <a:ext cx="12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5" name="Rectangle 35"/>
            <p:cNvSpPr>
              <a:spLocks noChangeArrowheads="1"/>
            </p:cNvSpPr>
            <p:nvPr/>
          </p:nvSpPr>
          <p:spPr bwMode="auto">
            <a:xfrm>
              <a:off x="3248" y="624"/>
              <a:ext cx="109" cy="2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endParaRPr lang="en-US" altLang="en-US" b="1" dirty="0"/>
            </a:p>
          </p:txBody>
        </p:sp>
        <p:sp>
          <p:nvSpPr>
            <p:cNvPr id="1576996" name="Rectangle 36"/>
            <p:cNvSpPr>
              <a:spLocks noChangeArrowheads="1"/>
            </p:cNvSpPr>
            <p:nvPr/>
          </p:nvSpPr>
          <p:spPr bwMode="auto">
            <a:xfrm>
              <a:off x="1936" y="632"/>
              <a:ext cx="109" cy="2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endParaRPr lang="en-US" altLang="en-US" b="1" dirty="0"/>
            </a:p>
          </p:txBody>
        </p:sp>
        <p:sp>
          <p:nvSpPr>
            <p:cNvPr id="1576997" name="Line 37"/>
            <p:cNvSpPr>
              <a:spLocks noChangeShapeType="1"/>
            </p:cNvSpPr>
            <p:nvPr/>
          </p:nvSpPr>
          <p:spPr bwMode="auto">
            <a:xfrm>
              <a:off x="3792" y="1344"/>
              <a:ext cx="0" cy="110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6998" name="Line 38"/>
            <p:cNvSpPr>
              <a:spLocks noChangeShapeType="1"/>
            </p:cNvSpPr>
            <p:nvPr/>
          </p:nvSpPr>
          <p:spPr bwMode="auto">
            <a:xfrm>
              <a:off x="2784" y="1344"/>
              <a:ext cx="14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353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6963" grpId="0" build="p" bldLvl="2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a page is accessed for the first time in the inactive list, </a:t>
            </a:r>
            <a:r>
              <a:rPr lang="en-US"/>
              <a:t>it is added to the head of the inactive list, and pushes </a:t>
            </a:r>
            <a:r>
              <a:rPr lang="en-US" dirty="0"/>
              <a:t>the current tail out of memory (“</a:t>
            </a:r>
            <a:r>
              <a:rPr lang="en-US" dirty="0">
                <a:solidFill>
                  <a:srgbClr val="FF0000"/>
                </a:solidFill>
              </a:rPr>
              <a:t>evicted</a:t>
            </a:r>
            <a:r>
              <a:rPr lang="en-US" dirty="0"/>
              <a:t>”)</a:t>
            </a:r>
          </a:p>
          <a:p>
            <a:r>
              <a:rPr lang="en-US" dirty="0"/>
              <a:t>When it is accessed for the second time, it is promoted (“</a:t>
            </a:r>
            <a:r>
              <a:rPr lang="en-US" dirty="0">
                <a:solidFill>
                  <a:srgbClr val="FF0000"/>
                </a:solidFill>
              </a:rPr>
              <a:t>activated</a:t>
            </a:r>
            <a:r>
              <a:rPr lang="en-US" dirty="0"/>
              <a:t>”) to the active list, shrinking the inactive list by one slot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sum of evictions and activations in a given period of time indicates the minimum number of inactive pages accessed in this period</a:t>
            </a:r>
          </a:p>
          <a:p>
            <a:r>
              <a:rPr lang="en-US" dirty="0"/>
              <a:t>Moving one inactive page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 page slots towards the tail requires at least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 inactive page accesses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Down Arrow 5"/>
          <p:cNvSpPr/>
          <p:nvPr/>
        </p:nvSpPr>
        <p:spPr>
          <a:xfrm>
            <a:off x="5171303" y="3589638"/>
            <a:ext cx="1315994" cy="722871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9907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a page is finally evicted from memory, the number of inactive pages accessed is at least the number of slots in the inactive list</a:t>
            </a:r>
          </a:p>
          <a:p>
            <a:endParaRPr lang="en-US" dirty="0"/>
          </a:p>
          <a:p>
            <a:r>
              <a:rPr lang="en-US" dirty="0"/>
              <a:t>Measuring the sum of evictions and activations (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/>
              <a:t>) at the time of a page's eviction, and comparing it to another reading (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 &gt; E</a:t>
            </a:r>
            <a:r>
              <a:rPr lang="en-US" dirty="0"/>
              <a:t>) at the time the page faults back into memory tells the minimum number of accesses while the page was not cached</a:t>
            </a:r>
          </a:p>
          <a:p>
            <a:pPr lvl="1"/>
            <a:r>
              <a:rPr lang="en-US" dirty="0"/>
              <a:t>This is called the </a:t>
            </a:r>
            <a:r>
              <a:rPr lang="en-US" dirty="0" err="1">
                <a:solidFill>
                  <a:srgbClr val="FF0000"/>
                </a:solidFill>
              </a:rPr>
              <a:t>refault</a:t>
            </a:r>
            <a:r>
              <a:rPr lang="en-US" dirty="0">
                <a:solidFill>
                  <a:srgbClr val="FF0000"/>
                </a:solidFill>
              </a:rPr>
              <a:t> distance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2324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Minimum Access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Access Distance =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NR_inactive</a:t>
            </a:r>
            <a:r>
              <a:rPr lang="en-US" dirty="0"/>
              <a:t> +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In other words, the </a:t>
            </a:r>
            <a:r>
              <a:rPr lang="en-US" dirty="0" err="1"/>
              <a:t>refault</a:t>
            </a:r>
            <a:r>
              <a:rPr lang="en-US" dirty="0"/>
              <a:t> distance can be seen as a deficit in inactive list space</a:t>
            </a:r>
          </a:p>
          <a:p>
            <a:pPr lvl="1"/>
            <a:r>
              <a:rPr lang="en-US" dirty="0"/>
              <a:t>If the inactive list had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 more page slots, the page would not have been evicted in between accesses, but activated instead</a:t>
            </a:r>
          </a:p>
          <a:p>
            <a:pPr lvl="1"/>
            <a:endParaRPr lang="en-US" dirty="0"/>
          </a:p>
          <a:p>
            <a:r>
              <a:rPr lang="en-US" dirty="0"/>
              <a:t>Heuristic: place page in active list (“activate”) if </a:t>
            </a:r>
            <a:br>
              <a:rPr lang="en-US" dirty="0"/>
            </a:br>
            <a:r>
              <a:rPr lang="en-US" dirty="0"/>
              <a:t>                                        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 &lt;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NR_active</a:t>
            </a:r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5348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 a counter for inactive evictions and activations for each zone</a:t>
            </a:r>
          </a:p>
          <a:p>
            <a:endParaRPr lang="en-US" dirty="0"/>
          </a:p>
          <a:p>
            <a:r>
              <a:rPr lang="en-US" dirty="0"/>
              <a:t> On eviction, a snapshot of this counter (along with some bits to identify the zone) is stored in the now empty page cache radix tree slot of the evicted page.  </a:t>
            </a:r>
          </a:p>
          <a:p>
            <a:pPr lvl="1"/>
            <a:r>
              <a:rPr lang="en-US" dirty="0"/>
              <a:t>This is called a </a:t>
            </a:r>
            <a:r>
              <a:rPr lang="en-US" dirty="0">
                <a:solidFill>
                  <a:srgbClr val="FF0000"/>
                </a:solidFill>
              </a:rPr>
              <a:t>shadow entry</a:t>
            </a:r>
          </a:p>
          <a:p>
            <a:pPr lvl="1"/>
            <a:endParaRPr lang="en-US" dirty="0"/>
          </a:p>
          <a:p>
            <a:r>
              <a:rPr lang="en-US" dirty="0"/>
              <a:t>On page cache misses for which there are shadow entries, an eligible </a:t>
            </a:r>
            <a:r>
              <a:rPr lang="en-US" dirty="0" err="1"/>
              <a:t>refault</a:t>
            </a:r>
            <a:r>
              <a:rPr lang="en-US" dirty="0"/>
              <a:t> distance will immediately activate the </a:t>
            </a:r>
            <a:r>
              <a:rPr lang="en-US" dirty="0" err="1"/>
              <a:t>refaulting</a:t>
            </a:r>
            <a:r>
              <a:rPr lang="en-US" dirty="0"/>
              <a:t> page.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1004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Modified flow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9886" y="4033019"/>
            <a:ext cx="2168611" cy="5436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Inactive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7458168" y="4006245"/>
            <a:ext cx="2168611" cy="5436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Active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5662319" y="4278094"/>
            <a:ext cx="1795849" cy="82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6" idx="2"/>
            <a:endCxn id="7" idx="3"/>
          </p:cNvCxnSpPr>
          <p:nvPr/>
        </p:nvCxnSpPr>
        <p:spPr>
          <a:xfrm rot="5400000" flipH="1" flipV="1">
            <a:off x="6956174" y="1906111"/>
            <a:ext cx="298622" cy="5042587"/>
          </a:xfrm>
          <a:prstGeom prst="bentConnector4">
            <a:avLst>
              <a:gd name="adj1" fmla="val -76552"/>
              <a:gd name="adj2" fmla="val 1045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864694" y="2201530"/>
            <a:ext cx="30088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67386" y="2195352"/>
            <a:ext cx="0" cy="3175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1"/>
          </p:cNvCxnSpPr>
          <p:nvPr/>
        </p:nvCxnSpPr>
        <p:spPr>
          <a:xfrm flipH="1">
            <a:off x="2974724" y="4304868"/>
            <a:ext cx="525162" cy="12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771121" y="2010000"/>
            <a:ext cx="1112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fault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09752" y="4125695"/>
            <a:ext cx="91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Reclaim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20201" y="4778544"/>
            <a:ext cx="99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Promote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26380" y="4216799"/>
            <a:ext cx="938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Demote</a:t>
            </a:r>
          </a:p>
        </p:txBody>
      </p:sp>
      <p:sp>
        <p:nvSpPr>
          <p:cNvPr id="17" name="Flowchart: Decision 16"/>
          <p:cNvSpPr/>
          <p:nvPr/>
        </p:nvSpPr>
        <p:spPr>
          <a:xfrm>
            <a:off x="5500360" y="2526815"/>
            <a:ext cx="2729239" cy="55841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(R – E) &lt; </a:t>
            </a:r>
            <a:r>
              <a:rPr lang="en-US" sz="1050" dirty="0" err="1"/>
              <a:t>NR_ACTIVE</a:t>
            </a:r>
            <a:r>
              <a:rPr lang="en-US" sz="1050" dirty="0"/>
              <a:t>?</a:t>
            </a:r>
          </a:p>
        </p:txBody>
      </p:sp>
      <p:cxnSp>
        <p:nvCxnSpPr>
          <p:cNvPr id="20" name="Straight Arrow Connector 19"/>
          <p:cNvCxnSpPr>
            <a:stCxn id="17" idx="2"/>
          </p:cNvCxnSpPr>
          <p:nvPr/>
        </p:nvCxnSpPr>
        <p:spPr>
          <a:xfrm>
            <a:off x="6864980" y="3085227"/>
            <a:ext cx="0" cy="1200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7" idx="3"/>
          </p:cNvCxnSpPr>
          <p:nvPr/>
        </p:nvCxnSpPr>
        <p:spPr>
          <a:xfrm>
            <a:off x="8229599" y="2806021"/>
            <a:ext cx="15705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9795481" y="2799041"/>
            <a:ext cx="0" cy="14786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61490" y="319691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312199" y="2462832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0904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Page Cache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27349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Linux Storage Stack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733" y="1545534"/>
            <a:ext cx="8217630" cy="423819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890686" y="2730843"/>
            <a:ext cx="759941" cy="1155357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7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Page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Caches pages originating from reads and writes of regular filesystem files, block device files, and memory-mapped file</a:t>
            </a:r>
          </a:p>
          <a:p>
            <a:endParaRPr lang="en-US" dirty="0"/>
          </a:p>
          <a:p>
            <a:r>
              <a:rPr lang="en-US" dirty="0"/>
              <a:t>It is the “bridge” between the memory and disks</a:t>
            </a:r>
          </a:p>
          <a:p>
            <a:endParaRPr lang="en-US" dirty="0"/>
          </a:p>
          <a:p>
            <a:r>
              <a:rPr lang="en-US" dirty="0"/>
              <a:t>When the kernel tries to read from a file, it will check if it is in the page cache. </a:t>
            </a:r>
          </a:p>
          <a:p>
            <a:pPr lvl="1"/>
            <a:r>
              <a:rPr lang="en-US" dirty="0"/>
              <a:t>If so, it will return those pages.</a:t>
            </a:r>
          </a:p>
          <a:p>
            <a:pPr lvl="1"/>
            <a:r>
              <a:rPr lang="en-US" dirty="0"/>
              <a:t>If not, schedule an I/O operation that will read from (parts of) disk files into the page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8552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kernel 2.2, there exist a </a:t>
            </a:r>
            <a:r>
              <a:rPr lang="en-US" dirty="0">
                <a:solidFill>
                  <a:srgbClr val="FF0000"/>
                </a:solidFill>
              </a:rPr>
              <a:t>page cache </a:t>
            </a:r>
            <a:r>
              <a:rPr lang="en-US" dirty="0"/>
              <a:t>and a </a:t>
            </a:r>
            <a:r>
              <a:rPr lang="en-US" dirty="0">
                <a:solidFill>
                  <a:srgbClr val="FF0000"/>
                </a:solidFill>
              </a:rPr>
              <a:t>buffer cache</a:t>
            </a:r>
          </a:p>
          <a:p>
            <a:pPr lvl="1"/>
            <a:r>
              <a:rPr lang="en-US" dirty="0"/>
              <a:t>Page cache for pages, buffer cache for VFS blocks</a:t>
            </a:r>
          </a:p>
          <a:p>
            <a:pPr lvl="1"/>
            <a:r>
              <a:rPr lang="en-US" dirty="0"/>
              <a:t>Blocks are unit of transfer for block devices</a:t>
            </a:r>
          </a:p>
          <a:p>
            <a:pPr lvl="2"/>
            <a:r>
              <a:rPr lang="en-US" dirty="0"/>
              <a:t>Block size is device dependent and may not be the same as the page size</a:t>
            </a:r>
          </a:p>
          <a:p>
            <a:pPr lvl="1"/>
            <a:endParaRPr lang="en-US" dirty="0"/>
          </a:p>
          <a:p>
            <a:r>
              <a:rPr lang="en-US" dirty="0"/>
              <a:t>Since kernel 2.4, there is only the page cache</a:t>
            </a:r>
          </a:p>
          <a:p>
            <a:pPr lvl="1"/>
            <a:r>
              <a:rPr lang="en-US" dirty="0"/>
              <a:t>Has instead </a:t>
            </a:r>
            <a:r>
              <a:rPr lang="en-US" dirty="0">
                <a:solidFill>
                  <a:srgbClr val="FF0000"/>
                </a:solidFill>
              </a:rPr>
              <a:t>buffer page </a:t>
            </a:r>
            <a:r>
              <a:rPr lang="en-US" dirty="0"/>
              <a:t>- a page of data additional descriptors called “buffer heads ,” for quick location of disk address of each individual block in the page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90254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Write Caching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uses </a:t>
            </a:r>
            <a:r>
              <a:rPr lang="en-US" dirty="0">
                <a:solidFill>
                  <a:srgbClr val="FF0000"/>
                </a:solidFill>
              </a:rPr>
              <a:t>write-back caching</a:t>
            </a:r>
          </a:p>
          <a:p>
            <a:endParaRPr lang="en-US" dirty="0"/>
          </a:p>
          <a:p>
            <a:r>
              <a:rPr lang="en-US" dirty="0"/>
              <a:t>On a file write request, data is written into the page cache. Those written to pages are marked </a:t>
            </a:r>
            <a:r>
              <a:rPr lang="en-US" dirty="0">
                <a:solidFill>
                  <a:srgbClr val="FF0000"/>
                </a:solidFill>
              </a:rPr>
              <a:t>dirty</a:t>
            </a:r>
          </a:p>
          <a:p>
            <a:endParaRPr lang="en-US" dirty="0"/>
          </a:p>
          <a:p>
            <a:r>
              <a:rPr lang="en-US" dirty="0"/>
              <a:t>Periodically, dirty data is written back to disk (eviction)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09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in the Linux Kernel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710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>
                <a:solidFill>
                  <a:srgbClr val="0070C0"/>
                </a:solidFill>
              </a:rPr>
              <a:t> – the page frames of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0827" y="1637161"/>
            <a:ext cx="9217873" cy="435133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*host;          /* owner: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block_device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radix_tree_root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page_tree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/* radix tree of all pages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spinlock_t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/* and lock protecting it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atomic_t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i_mmap_writable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;/* count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VM_SHARED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mappings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rb_root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/* tree of private and shared mappings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rw_semaphore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i_mmap_rwsem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protect tree, count, list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/* Protected by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together with the radix tree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nrpages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/* number of total pages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/* number of shadow or DAX exceptional entries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nrexceptional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pgoff_t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writeback_index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;/*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writeback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starts here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address_space_operations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a_ops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methods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flags;          /* error bits/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gfp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mask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spinlock_t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for use by the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list_head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private_list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ditto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void                    *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private_data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/* ditto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__attribute__((aligned(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(long))));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43545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Noteworthy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</a:t>
            </a:r>
            <a:r>
              <a:rPr lang="en-US" dirty="0"/>
              <a:t>: all the memory mappings (private or shared) captured in a red-black tree</a:t>
            </a:r>
          </a:p>
          <a:p>
            <a:endParaRPr lang="en-US" dirty="0"/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page_tree</a:t>
            </a:r>
            <a:r>
              <a:rPr lang="en-US" dirty="0"/>
              <a:t>: for fast query about the existence of a page in the page cache (coz files can be huge and only a small portion of pages are cached)</a:t>
            </a:r>
          </a:p>
          <a:p>
            <a:pPr lvl="1"/>
            <a:r>
              <a:rPr lang="en-US" dirty="0"/>
              <a:t>Organized as a </a:t>
            </a:r>
            <a:r>
              <a:rPr lang="en-US" dirty="0">
                <a:solidFill>
                  <a:srgbClr val="FF0000"/>
                </a:solidFill>
              </a:rPr>
              <a:t>radix tree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12621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General Radix Tree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68824" cy="4351338"/>
          </a:xfrm>
        </p:spPr>
        <p:txBody>
          <a:bodyPr/>
          <a:lstStyle/>
          <a:p>
            <a:r>
              <a:rPr lang="en-US" dirty="0"/>
              <a:t>Wikipedia: Radix trees are useful for constructing associative arrays with keys that can be expressed as strings</a:t>
            </a:r>
          </a:p>
          <a:p>
            <a:endParaRPr lang="en-US" dirty="0"/>
          </a:p>
          <a:p>
            <a:r>
              <a:rPr lang="en-US" dirty="0"/>
              <a:t>Linux: used for looking up integers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954" y="2322576"/>
            <a:ext cx="4660846" cy="28245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18192" y="5147119"/>
            <a:ext cx="1310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Source: Wikipedia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2743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8213A7-2800-4536-AD8D-FDB3C5DC9A4D}"/>
              </a:ext>
            </a:extLst>
          </p:cNvPr>
          <p:cNvSpPr txBox="1"/>
          <p:nvPr/>
        </p:nvSpPr>
        <p:spPr>
          <a:xfrm>
            <a:off x="1788325" y="2105607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0x12:       0000 0000 0000 0001 0010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274F1D4-102C-46EB-8413-D2A5F925311B}"/>
              </a:ext>
            </a:extLst>
          </p:cNvPr>
          <p:cNvCxnSpPr/>
          <p:nvPr/>
        </p:nvCxnSpPr>
        <p:spPr>
          <a:xfrm>
            <a:off x="4529655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A8D9B9-C227-4CB5-86FE-94613D2F5F82}"/>
              </a:ext>
            </a:extLst>
          </p:cNvPr>
          <p:cNvCxnSpPr/>
          <p:nvPr/>
        </p:nvCxnSpPr>
        <p:spPr>
          <a:xfrm>
            <a:off x="3758689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C0F631-3811-492B-B2B7-BF1898ED90B9}"/>
              </a:ext>
            </a:extLst>
          </p:cNvPr>
          <p:cNvCxnSpPr/>
          <p:nvPr/>
        </p:nvCxnSpPr>
        <p:spPr>
          <a:xfrm>
            <a:off x="2987724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9698881-339A-461F-932E-459AFEF97535}"/>
              </a:ext>
            </a:extLst>
          </p:cNvPr>
          <p:cNvSpPr txBox="1"/>
          <p:nvPr/>
        </p:nvSpPr>
        <p:spPr>
          <a:xfrm>
            <a:off x="1788325" y="2768995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0x14:       0000 0000 0000 0001 0100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8B9008F-5061-49F1-AEAB-1C83CF0E4F81}"/>
              </a:ext>
            </a:extLst>
          </p:cNvPr>
          <p:cNvCxnSpPr/>
          <p:nvPr/>
        </p:nvCxnSpPr>
        <p:spPr>
          <a:xfrm>
            <a:off x="4529655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CBAD62-AD68-48C8-8DBB-E7F967BC177A}"/>
              </a:ext>
            </a:extLst>
          </p:cNvPr>
          <p:cNvCxnSpPr/>
          <p:nvPr/>
        </p:nvCxnSpPr>
        <p:spPr>
          <a:xfrm>
            <a:off x="3758689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CC6335-DFA3-46B6-A92B-B70BF7DD71E8}"/>
              </a:ext>
            </a:extLst>
          </p:cNvPr>
          <p:cNvCxnSpPr/>
          <p:nvPr/>
        </p:nvCxnSpPr>
        <p:spPr>
          <a:xfrm>
            <a:off x="2987724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685ECF-A86A-4636-9611-83A4D6495093}"/>
              </a:ext>
            </a:extLst>
          </p:cNvPr>
          <p:cNvSpPr txBox="1"/>
          <p:nvPr/>
        </p:nvSpPr>
        <p:spPr>
          <a:xfrm>
            <a:off x="1788325" y="3432383"/>
            <a:ext cx="3605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0xbc:       0000 0000 0000 1011 1100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C147A8-ED6A-4BE2-9613-818792400454}"/>
              </a:ext>
            </a:extLst>
          </p:cNvPr>
          <p:cNvCxnSpPr/>
          <p:nvPr/>
        </p:nvCxnSpPr>
        <p:spPr>
          <a:xfrm>
            <a:off x="4529655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41AF16-0848-4CEB-AE99-44F6882F60A2}"/>
              </a:ext>
            </a:extLst>
          </p:cNvPr>
          <p:cNvCxnSpPr/>
          <p:nvPr/>
        </p:nvCxnSpPr>
        <p:spPr>
          <a:xfrm>
            <a:off x="3758689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F10EB5-AAC5-4A95-AB82-1587E7FA1445}"/>
              </a:ext>
            </a:extLst>
          </p:cNvPr>
          <p:cNvCxnSpPr/>
          <p:nvPr/>
        </p:nvCxnSpPr>
        <p:spPr>
          <a:xfrm>
            <a:off x="2987724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861AB65-101E-4560-9E60-4486AFA7A4C0}"/>
              </a:ext>
            </a:extLst>
          </p:cNvPr>
          <p:cNvSpPr txBox="1"/>
          <p:nvPr/>
        </p:nvSpPr>
        <p:spPr>
          <a:xfrm>
            <a:off x="1677719" y="4271141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0x9b9:       0000 0000 1001 1011 1001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A9A5A5-D267-4C28-A991-25EF121C6301}"/>
              </a:ext>
            </a:extLst>
          </p:cNvPr>
          <p:cNvCxnSpPr/>
          <p:nvPr/>
        </p:nvCxnSpPr>
        <p:spPr>
          <a:xfrm>
            <a:off x="4529655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F4951C-F4FA-40B3-AF23-489DEF790497}"/>
              </a:ext>
            </a:extLst>
          </p:cNvPr>
          <p:cNvCxnSpPr/>
          <p:nvPr/>
        </p:nvCxnSpPr>
        <p:spPr>
          <a:xfrm>
            <a:off x="3758689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43980B-903E-4284-841B-0570F32F35FF}"/>
              </a:ext>
            </a:extLst>
          </p:cNvPr>
          <p:cNvCxnSpPr/>
          <p:nvPr/>
        </p:nvCxnSpPr>
        <p:spPr>
          <a:xfrm>
            <a:off x="2987724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48566D0-84EC-4C02-AFC2-23FA1844709C}"/>
              </a:ext>
            </a:extLst>
          </p:cNvPr>
          <p:cNvSpPr txBox="1"/>
          <p:nvPr/>
        </p:nvSpPr>
        <p:spPr>
          <a:xfrm>
            <a:off x="1663291" y="4986671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0xb85:       0000 0000 1011 1000 0101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D4E76C-2F6D-4A0F-A823-2EBC89EF731C}"/>
              </a:ext>
            </a:extLst>
          </p:cNvPr>
          <p:cNvCxnSpPr/>
          <p:nvPr/>
        </p:nvCxnSpPr>
        <p:spPr>
          <a:xfrm>
            <a:off x="4515227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2DF47AE-4882-4450-AE28-8705ECC5E3D8}"/>
              </a:ext>
            </a:extLst>
          </p:cNvPr>
          <p:cNvCxnSpPr/>
          <p:nvPr/>
        </p:nvCxnSpPr>
        <p:spPr>
          <a:xfrm>
            <a:off x="3744261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F0ACCD-6ECF-4544-8ADD-F51540FF4E9E}"/>
              </a:ext>
            </a:extLst>
          </p:cNvPr>
          <p:cNvCxnSpPr/>
          <p:nvPr/>
        </p:nvCxnSpPr>
        <p:spPr>
          <a:xfrm>
            <a:off x="2973296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DAACA4D-110F-4745-A96B-4EB6241C39B5}"/>
              </a:ext>
            </a:extLst>
          </p:cNvPr>
          <p:cNvSpPr txBox="1"/>
          <p:nvPr/>
        </p:nvSpPr>
        <p:spPr>
          <a:xfrm>
            <a:off x="3967681" y="2422797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1DF335-F69D-460B-8E7B-E3428DE5BBC1}"/>
              </a:ext>
            </a:extLst>
          </p:cNvPr>
          <p:cNvSpPr txBox="1"/>
          <p:nvPr/>
        </p:nvSpPr>
        <p:spPr>
          <a:xfrm>
            <a:off x="3967681" y="3066865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529348-22B4-46DD-B93B-2F2BFC3C965F}"/>
              </a:ext>
            </a:extLst>
          </p:cNvPr>
          <p:cNvSpPr txBox="1"/>
          <p:nvPr/>
        </p:nvSpPr>
        <p:spPr>
          <a:xfrm>
            <a:off x="3967681" y="3793663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2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ED44A8-1BAE-4C04-B73E-3599AAB96576}"/>
              </a:ext>
            </a:extLst>
          </p:cNvPr>
          <p:cNvSpPr txBox="1"/>
          <p:nvPr/>
        </p:nvSpPr>
        <p:spPr>
          <a:xfrm>
            <a:off x="3967681" y="4640113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38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C09700-6AE8-4BF7-9FAE-A88036AD9273}"/>
              </a:ext>
            </a:extLst>
          </p:cNvPr>
          <p:cNvSpPr txBox="1"/>
          <p:nvPr/>
        </p:nvSpPr>
        <p:spPr>
          <a:xfrm>
            <a:off x="3976600" y="5331110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46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6F29B-0192-4415-A5C5-9218EE7EC028}"/>
              </a:ext>
            </a:extLst>
          </p:cNvPr>
          <p:cNvSpPr txBox="1"/>
          <p:nvPr/>
        </p:nvSpPr>
        <p:spPr>
          <a:xfrm>
            <a:off x="4738646" y="2435358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18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B73AEA-279F-4189-BCF5-3A469143E536}"/>
              </a:ext>
            </a:extLst>
          </p:cNvPr>
          <p:cNvSpPr txBox="1"/>
          <p:nvPr/>
        </p:nvSpPr>
        <p:spPr>
          <a:xfrm>
            <a:off x="4737259" y="3083181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20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D68A83-547B-4CA2-8417-737D41699F36}"/>
              </a:ext>
            </a:extLst>
          </p:cNvPr>
          <p:cNvSpPr txBox="1"/>
          <p:nvPr/>
        </p:nvSpPr>
        <p:spPr>
          <a:xfrm>
            <a:off x="4730499" y="3801532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60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342080-E5D2-4A19-A4DB-91AD223E8DB2}"/>
              </a:ext>
            </a:extLst>
          </p:cNvPr>
          <p:cNvSpPr txBox="1"/>
          <p:nvPr/>
        </p:nvSpPr>
        <p:spPr>
          <a:xfrm>
            <a:off x="4730499" y="4619149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57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D88189-D2EC-4D75-846C-090A0899BBDA}"/>
              </a:ext>
            </a:extLst>
          </p:cNvPr>
          <p:cNvSpPr txBox="1"/>
          <p:nvPr/>
        </p:nvSpPr>
        <p:spPr>
          <a:xfrm>
            <a:off x="4737259" y="5330489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5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A7A7557-DB4A-4095-AFFC-BD70C42351F0}"/>
              </a:ext>
            </a:extLst>
          </p:cNvPr>
          <p:cNvSpPr/>
          <p:nvPr/>
        </p:nvSpPr>
        <p:spPr>
          <a:xfrm>
            <a:off x="8560032" y="2444590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9237A3A-39B2-417F-8F54-0C008F2DDCA3}"/>
              </a:ext>
            </a:extLst>
          </p:cNvPr>
          <p:cNvSpPr/>
          <p:nvPr/>
        </p:nvSpPr>
        <p:spPr>
          <a:xfrm>
            <a:off x="7430478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24BE254-FA83-4E21-B40C-64BD333FD803}"/>
              </a:ext>
            </a:extLst>
          </p:cNvPr>
          <p:cNvSpPr/>
          <p:nvPr/>
        </p:nvSpPr>
        <p:spPr>
          <a:xfrm>
            <a:off x="8201443" y="3254927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4B074D7-7514-472D-B2E9-9E8945E3A2BD}"/>
              </a:ext>
            </a:extLst>
          </p:cNvPr>
          <p:cNvSpPr/>
          <p:nvPr/>
        </p:nvSpPr>
        <p:spPr>
          <a:xfrm>
            <a:off x="8972408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38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998DCF5-1C2F-4CB7-A0AF-814A6625FB04}"/>
              </a:ext>
            </a:extLst>
          </p:cNvPr>
          <p:cNvSpPr/>
          <p:nvPr/>
        </p:nvSpPr>
        <p:spPr>
          <a:xfrm>
            <a:off x="9743373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46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CF24E60-A772-4894-BECD-D7B9E734E07D}"/>
              </a:ext>
            </a:extLst>
          </p:cNvPr>
          <p:cNvCxnSpPr>
            <a:stCxn id="35" idx="3"/>
            <a:endCxn id="36" idx="7"/>
          </p:cNvCxnSpPr>
          <p:nvPr/>
        </p:nvCxnSpPr>
        <p:spPr>
          <a:xfrm flipH="1">
            <a:off x="7782463" y="2796575"/>
            <a:ext cx="837960" cy="506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4C13AA1-FE0A-4223-AA7C-2D0911BB3BE4}"/>
              </a:ext>
            </a:extLst>
          </p:cNvPr>
          <p:cNvCxnSpPr>
            <a:stCxn id="35" idx="4"/>
            <a:endCxn id="37" idx="7"/>
          </p:cNvCxnSpPr>
          <p:nvPr/>
        </p:nvCxnSpPr>
        <p:spPr>
          <a:xfrm flipH="1">
            <a:off x="8553428" y="2856966"/>
            <a:ext cx="212792" cy="458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E56B9F1-A6FC-4D12-B6F0-D70A796222E6}"/>
              </a:ext>
            </a:extLst>
          </p:cNvPr>
          <p:cNvCxnSpPr>
            <a:stCxn id="35" idx="4"/>
            <a:endCxn id="38" idx="1"/>
          </p:cNvCxnSpPr>
          <p:nvPr/>
        </p:nvCxnSpPr>
        <p:spPr>
          <a:xfrm>
            <a:off x="8766220" y="2856966"/>
            <a:ext cx="266579" cy="445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EA17D1-4D0A-4B4E-81A7-12EC69B5A2D2}"/>
              </a:ext>
            </a:extLst>
          </p:cNvPr>
          <p:cNvCxnSpPr>
            <a:stCxn id="35" idx="5"/>
            <a:endCxn id="39" idx="1"/>
          </p:cNvCxnSpPr>
          <p:nvPr/>
        </p:nvCxnSpPr>
        <p:spPr>
          <a:xfrm>
            <a:off x="8912017" y="2796575"/>
            <a:ext cx="891747" cy="506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965EB44-137C-4D18-8772-AE93DDB4FAD2}"/>
              </a:ext>
            </a:extLst>
          </p:cNvPr>
          <p:cNvSpPr/>
          <p:nvPr/>
        </p:nvSpPr>
        <p:spPr>
          <a:xfrm>
            <a:off x="6659513" y="4018163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9E8DB32-3021-4054-877F-0BE033408BFD}"/>
              </a:ext>
            </a:extLst>
          </p:cNvPr>
          <p:cNvSpPr/>
          <p:nvPr/>
        </p:nvSpPr>
        <p:spPr>
          <a:xfrm>
            <a:off x="7430478" y="4030724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20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7E5033D-D502-4693-86CA-725CAC802B3A}"/>
              </a:ext>
            </a:extLst>
          </p:cNvPr>
          <p:cNvCxnSpPr>
            <a:stCxn id="36" idx="3"/>
            <a:endCxn id="48" idx="7"/>
          </p:cNvCxnSpPr>
          <p:nvPr/>
        </p:nvCxnSpPr>
        <p:spPr>
          <a:xfrm flipH="1">
            <a:off x="7011498" y="3594351"/>
            <a:ext cx="479371" cy="484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72B6D10-6187-4C00-A8DB-5FEB8FD14F3A}"/>
              </a:ext>
            </a:extLst>
          </p:cNvPr>
          <p:cNvCxnSpPr>
            <a:stCxn id="36" idx="4"/>
            <a:endCxn id="49" idx="0"/>
          </p:cNvCxnSpPr>
          <p:nvPr/>
        </p:nvCxnSpPr>
        <p:spPr>
          <a:xfrm>
            <a:off x="7636666" y="3654742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9F023590-8819-4637-A3BD-26A024F39F4D}"/>
              </a:ext>
            </a:extLst>
          </p:cNvPr>
          <p:cNvSpPr/>
          <p:nvPr/>
        </p:nvSpPr>
        <p:spPr>
          <a:xfrm>
            <a:off x="8208995" y="4048813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60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7367F79-8474-4FD5-968D-23A94F7A7954}"/>
              </a:ext>
            </a:extLst>
          </p:cNvPr>
          <p:cNvCxnSpPr>
            <a:endCxn id="54" idx="0"/>
          </p:cNvCxnSpPr>
          <p:nvPr/>
        </p:nvCxnSpPr>
        <p:spPr>
          <a:xfrm>
            <a:off x="8415183" y="3672831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7731CC00-9185-456A-ACC8-DE8F1E3FB6C3}"/>
              </a:ext>
            </a:extLst>
          </p:cNvPr>
          <p:cNvSpPr/>
          <p:nvPr/>
        </p:nvSpPr>
        <p:spPr>
          <a:xfrm>
            <a:off x="8987511" y="4044331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57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9DC1FEF-6108-46A9-9DDB-C6EBEF6AAA6E}"/>
              </a:ext>
            </a:extLst>
          </p:cNvPr>
          <p:cNvCxnSpPr>
            <a:endCxn id="56" idx="0"/>
          </p:cNvCxnSpPr>
          <p:nvPr/>
        </p:nvCxnSpPr>
        <p:spPr>
          <a:xfrm>
            <a:off x="9193699" y="3668349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629D13B6-E5B0-4927-A7B8-C7DD88D48786}"/>
              </a:ext>
            </a:extLst>
          </p:cNvPr>
          <p:cNvSpPr/>
          <p:nvPr/>
        </p:nvSpPr>
        <p:spPr>
          <a:xfrm>
            <a:off x="9743373" y="4030724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C9E19AA-3B44-4CC4-B8DB-9CD13424430E}"/>
              </a:ext>
            </a:extLst>
          </p:cNvPr>
          <p:cNvCxnSpPr>
            <a:endCxn id="58" idx="0"/>
          </p:cNvCxnSpPr>
          <p:nvPr/>
        </p:nvCxnSpPr>
        <p:spPr>
          <a:xfrm>
            <a:off x="9949561" y="3654742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48646FC-A7BE-4317-AC02-21AFE1C36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Radix tree from addresses example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2C1AC-B36B-487E-8FD3-FDFDB9BD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DF84780D-9385-452B-8227-F07BF4CAD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1261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Radix tree in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11901" cy="4351338"/>
          </a:xfrm>
        </p:spPr>
        <p:txBody>
          <a:bodyPr/>
          <a:lstStyle/>
          <a:p>
            <a:r>
              <a:rPr lang="en-US" dirty="0"/>
              <a:t>Page index = position of a page inside the file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138" y="1633391"/>
            <a:ext cx="4410075" cy="4010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922" y="2994742"/>
            <a:ext cx="3606049" cy="27084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72004" y="5700333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3710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Radix tree in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634288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Treat the bits in the page index as a “bit string”</a:t>
            </a:r>
          </a:p>
          <a:p>
            <a:r>
              <a:rPr lang="en-US" dirty="0"/>
              <a:t>Take 6-bits at a time</a:t>
            </a:r>
          </a:p>
          <a:p>
            <a:pPr lvl="1"/>
            <a:r>
              <a:rPr lang="en-US" dirty="0"/>
              <a:t>Level 1 – bits 0-5</a:t>
            </a:r>
          </a:p>
          <a:p>
            <a:pPr lvl="1"/>
            <a:r>
              <a:rPr lang="en-US" dirty="0"/>
              <a:t>Level 2 – bits 6-11</a:t>
            </a:r>
          </a:p>
          <a:p>
            <a:pPr lvl="1"/>
            <a:r>
              <a:rPr lang="en-US" dirty="0"/>
              <a:t>Level 3 – bits 12-17</a:t>
            </a:r>
          </a:p>
          <a:p>
            <a:pPr lvl="1"/>
            <a:r>
              <a:rPr lang="en-US" dirty="0"/>
              <a:t>Level 4 – bits 18-23</a:t>
            </a:r>
          </a:p>
          <a:p>
            <a:pPr lvl="1"/>
            <a:r>
              <a:rPr lang="en-US" dirty="0"/>
              <a:t>Level 5 – bits 24-31</a:t>
            </a:r>
          </a:p>
          <a:p>
            <a:pPr lvl="1"/>
            <a:r>
              <a:rPr lang="en-US" dirty="0"/>
              <a:t>Level 6 – bits 32-37</a:t>
            </a:r>
          </a:p>
          <a:p>
            <a:r>
              <a:rPr lang="en-US" dirty="0"/>
              <a:t>Either null (not found), or a next level internal node, or a page descriptor pointing to the page (found)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138" y="1633391"/>
            <a:ext cx="4410075" cy="4010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722" y="652669"/>
            <a:ext cx="2535743" cy="19045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72004" y="5700333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0173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Cache Eviction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space is low in the page cache, eviction is triggered</a:t>
            </a:r>
          </a:p>
          <a:p>
            <a:endParaRPr lang="en-US" dirty="0"/>
          </a:p>
          <a:p>
            <a:r>
              <a:rPr lang="en-US" dirty="0"/>
              <a:t>First try to evict clean pages</a:t>
            </a:r>
          </a:p>
          <a:p>
            <a:endParaRPr lang="en-US" dirty="0"/>
          </a:p>
          <a:p>
            <a:r>
              <a:rPr lang="en-US" dirty="0"/>
              <a:t>If not enough, force </a:t>
            </a:r>
            <a:r>
              <a:rPr lang="en-US" dirty="0" err="1"/>
              <a:t>writeback</a:t>
            </a:r>
            <a:r>
              <a:rPr lang="en-US" dirty="0"/>
              <a:t> of some dirty pages using </a:t>
            </a:r>
            <a:r>
              <a:rPr lang="en-US" dirty="0" err="1"/>
              <a:t>LRU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7532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Per-backing-device based </a:t>
            </a:r>
            <a:r>
              <a:rPr lang="en-US" dirty="0" err="1">
                <a:solidFill>
                  <a:srgbClr val="0070C0"/>
                </a:solidFill>
              </a:rPr>
              <a:t>writeback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Prior to kernel 2.6.32, flushing to backing device was done by </a:t>
            </a:r>
            <a:r>
              <a:rPr lang="en-US" dirty="0" err="1">
                <a:solidFill>
                  <a:srgbClr val="FF0000"/>
                </a:solidFill>
              </a:rPr>
              <a:t>pdflush</a:t>
            </a:r>
            <a:r>
              <a:rPr lang="en-US" dirty="0"/>
              <a:t> kernel thread</a:t>
            </a:r>
          </a:p>
          <a:p>
            <a:endParaRPr lang="en-US" dirty="0"/>
          </a:p>
          <a:p>
            <a:r>
              <a:rPr lang="en-US" dirty="0"/>
              <a:t>Now, each backing device has dedicated kernel thread for flushing</a:t>
            </a:r>
          </a:p>
          <a:p>
            <a:pPr lvl="1"/>
            <a:r>
              <a:rPr lang="en-US" dirty="0"/>
              <a:t>“flush-MAJOR”</a:t>
            </a:r>
          </a:p>
          <a:p>
            <a:pPr lvl="1"/>
            <a:r>
              <a:rPr lang="en-US" dirty="0"/>
              <a:t>Threads are created when there's flushing work that needs to be done and will disappear after a while if there's nothing to do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323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Backing device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Block device </a:t>
            </a:r>
            <a:r>
              <a:rPr lang="en-US" dirty="0"/>
              <a:t>– transfer units of blocks</a:t>
            </a:r>
          </a:p>
          <a:p>
            <a:pPr lvl="1"/>
            <a:r>
              <a:rPr lang="en-US" dirty="0"/>
              <a:t>As opposed to “char devices” with transfer unit of a character</a:t>
            </a:r>
          </a:p>
          <a:p>
            <a:pPr lvl="1"/>
            <a:r>
              <a:rPr lang="en-US" dirty="0"/>
              <a:t>Different block devices have different block sizes</a:t>
            </a:r>
          </a:p>
          <a:p>
            <a:pPr lvl="1"/>
            <a:r>
              <a:rPr lang="en-US" dirty="0"/>
              <a:t>Examples: hard disks, tapes, etc.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backing device </a:t>
            </a:r>
            <a:r>
              <a:rPr lang="en-US" dirty="0"/>
              <a:t>is a block device whose content may be cached in memory</a:t>
            </a:r>
          </a:p>
          <a:p>
            <a:pPr lvl="1"/>
            <a:r>
              <a:rPr lang="en-US" dirty="0"/>
              <a:t>Provides an abstract interface to get to the device driver to do common operations like read or write</a:t>
            </a:r>
          </a:p>
          <a:p>
            <a:pPr lvl="1"/>
            <a:r>
              <a:rPr lang="en-US" dirty="0"/>
              <a:t>Info for all available backing devices held in a list,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bdi_list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Added </a:t>
            </a:r>
            <a:r>
              <a:rPr lang="en-US" dirty="0" err="1"/>
              <a:t>writeback</a:t>
            </a:r>
            <a:r>
              <a:rPr lang="en-US" dirty="0"/>
              <a:t> functionality to support page cache eviction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7389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0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addressing – Segmentation and Paging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433" y="1602257"/>
            <a:ext cx="5849765" cy="46784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22076" y="2996514"/>
            <a:ext cx="889686" cy="1482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7606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need to swap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Pages that belong to an anonymous memory region of a process (User Mode stack or heap) </a:t>
            </a:r>
          </a:p>
          <a:p>
            <a:endParaRPr lang="en-US" dirty="0"/>
          </a:p>
          <a:p>
            <a:r>
              <a:rPr lang="en-US" dirty="0"/>
              <a:t>Dirty pages that belong to a private memory mapping of a process </a:t>
            </a:r>
          </a:p>
          <a:p>
            <a:endParaRPr lang="en-US" dirty="0"/>
          </a:p>
          <a:p>
            <a:r>
              <a:rPr lang="en-US" dirty="0"/>
              <a:t>Pages that belong to an </a:t>
            </a:r>
            <a:r>
              <a:rPr lang="en-US" dirty="0" err="1"/>
              <a:t>IPC</a:t>
            </a:r>
            <a:r>
              <a:rPr lang="en-US" dirty="0"/>
              <a:t> shared memory region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31499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 of the Swapping Subsystem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up “swap areas” on disk to store pages that do not have a disk image. </a:t>
            </a:r>
          </a:p>
          <a:p>
            <a:r>
              <a:rPr lang="en-US" dirty="0"/>
              <a:t>Manage the space on swap areas allocating and freeing “page slots” as the need occurs.</a:t>
            </a:r>
          </a:p>
          <a:p>
            <a:r>
              <a:rPr lang="en-US" dirty="0"/>
              <a:t>Provide functions both to “swap out” pages from RAM into a swap area and to “swap in” pages from a swap area into RAM. </a:t>
            </a:r>
          </a:p>
          <a:p>
            <a:r>
              <a:rPr lang="en-US" dirty="0"/>
              <a:t>Make use of “swapped-out page identifiers” in the Page Table entries of pages that are currently swapped out to keep track of the positions of data in the swap areas.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5320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May be a disk partition or a file included in a larger partition</a:t>
            </a:r>
          </a:p>
          <a:p>
            <a:endParaRPr lang="en-US" dirty="0"/>
          </a:p>
          <a:p>
            <a:r>
              <a:rPr lang="en-US" dirty="0"/>
              <a:t>Up to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MAX_SWAPFILES</a:t>
            </a:r>
            <a:r>
              <a:rPr lang="en-US" dirty="0"/>
              <a:t> (usually 32) may be used</a:t>
            </a:r>
          </a:p>
          <a:p>
            <a:endParaRPr lang="en-US" dirty="0"/>
          </a:p>
          <a:p>
            <a:r>
              <a:rPr lang="en-US" dirty="0"/>
              <a:t>Each swap area consists of a sequence of </a:t>
            </a:r>
            <a:r>
              <a:rPr lang="en-US" dirty="0">
                <a:solidFill>
                  <a:srgbClr val="FF0000"/>
                </a:solidFill>
              </a:rPr>
              <a:t>page slots</a:t>
            </a:r>
          </a:p>
          <a:p>
            <a:pPr lvl="1"/>
            <a:r>
              <a:rPr lang="en-US" dirty="0"/>
              <a:t>Each slot holds the content of a page, i.e., 4096 bytes</a:t>
            </a:r>
          </a:p>
          <a:p>
            <a:pPr lvl="1"/>
            <a:r>
              <a:rPr lang="en-US" dirty="0"/>
              <a:t>Page slots are organized into </a:t>
            </a:r>
            <a:r>
              <a:rPr lang="en-US" dirty="0">
                <a:solidFill>
                  <a:srgbClr val="FF0000"/>
                </a:solidFill>
              </a:rPr>
              <a:t>swap extents </a:t>
            </a:r>
            <a:r>
              <a:rPr lang="en-US" dirty="0"/>
              <a:t>– a contiguous group that is also contiguous physically on disk</a:t>
            </a:r>
          </a:p>
          <a:p>
            <a:pPr lvl="2"/>
            <a:r>
              <a:rPr lang="en-US" dirty="0"/>
              <a:t>Normally, in a disk partition, one swap area is one swap extent while if in a file, a swap area consists of several swap extents</a:t>
            </a:r>
          </a:p>
          <a:p>
            <a:pPr lvl="1"/>
            <a:r>
              <a:rPr lang="en-US" dirty="0"/>
              <a:t>First page slot of a swap area is used to contain meta information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269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Data structure of a 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769" y="2147669"/>
            <a:ext cx="5534025" cy="31908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27405" y="5211722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1996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Swap-out Page Identifier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that is swapped out is identified by:</a:t>
            </a:r>
          </a:p>
          <a:p>
            <a:pPr lvl="1"/>
            <a:r>
              <a:rPr lang="en-US" dirty="0"/>
              <a:t>The swap area it is in</a:t>
            </a:r>
          </a:p>
          <a:p>
            <a:pPr lvl="2"/>
            <a:r>
              <a:rPr lang="en-US" dirty="0"/>
              <a:t>7 bits at the moment</a:t>
            </a:r>
          </a:p>
          <a:p>
            <a:pPr lvl="1"/>
            <a:r>
              <a:rPr lang="en-US" dirty="0"/>
              <a:t>The page slot index</a:t>
            </a:r>
          </a:p>
          <a:p>
            <a:pPr lvl="1"/>
            <a:r>
              <a:rPr lang="en-US" dirty="0"/>
              <a:t>Usually stores as an “unsigned long”</a:t>
            </a:r>
          </a:p>
          <a:p>
            <a:pPr lvl="2"/>
            <a:r>
              <a:rPr lang="en-US" dirty="0"/>
              <a:t>Actual size is architecture dependent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748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Race conditions during swapping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Multiple swap-ins</a:t>
            </a:r>
            <a:r>
              <a:rPr lang="en-US" dirty="0"/>
              <a:t>: Two processes may concurrently try to swap in the same shared anonymous page. 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Concurrent swap-ins and swap-outs</a:t>
            </a:r>
            <a:r>
              <a:rPr lang="en-US" dirty="0"/>
              <a:t>: A process may swap-in a page that is being swapped out by the </a:t>
            </a:r>
            <a:r>
              <a:rPr lang="en-US" dirty="0" err="1"/>
              <a:t>PFRA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Solution: </a:t>
            </a:r>
            <a:r>
              <a:rPr lang="en-US" dirty="0">
                <a:solidFill>
                  <a:srgbClr val="FF0000"/>
                </a:solidFill>
              </a:rPr>
              <a:t>swap cache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5720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Swap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collection of page frames</a:t>
            </a:r>
          </a:p>
          <a:p>
            <a:endParaRPr lang="en-US" dirty="0"/>
          </a:p>
          <a:p>
            <a:r>
              <a:rPr lang="en-US" dirty="0"/>
              <a:t>Key rule: nobody can start a swap-in or swap-out without checking whether the swap cache already includes the affected page</a:t>
            </a:r>
          </a:p>
          <a:p>
            <a:pPr lvl="1"/>
            <a:r>
              <a:rPr lang="en-US" dirty="0"/>
              <a:t>Pages in swap caches are in page frames</a:t>
            </a:r>
          </a:p>
          <a:p>
            <a:pPr lvl="1"/>
            <a:r>
              <a:rPr lang="en-US" dirty="0"/>
              <a:t>If in swap cache, get a lock for the corresponding page frame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6900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the swap cache resolves races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A: wants to swap in a page</a:t>
            </a:r>
          </a:p>
          <a:p>
            <a:pPr lvl="1"/>
            <a:r>
              <a:rPr lang="en-US" dirty="0"/>
              <a:t>Kernel checks if page is in swap cache; suppose it is not</a:t>
            </a:r>
          </a:p>
          <a:p>
            <a:pPr lvl="1"/>
            <a:r>
              <a:rPr lang="en-US" dirty="0"/>
              <a:t>Kernel allocates a new page frame for the incoming page and mark it locked</a:t>
            </a:r>
          </a:p>
          <a:p>
            <a:pPr lvl="1"/>
            <a:endParaRPr lang="en-US" dirty="0"/>
          </a:p>
          <a:p>
            <a:r>
              <a:rPr lang="en-US" dirty="0"/>
              <a:t>Process B: wants to swap in same page</a:t>
            </a:r>
          </a:p>
          <a:p>
            <a:pPr lvl="1"/>
            <a:r>
              <a:rPr lang="en-US" dirty="0"/>
              <a:t>Kernel checks if page is in swap cache – it is, and it is locked</a:t>
            </a:r>
          </a:p>
          <a:p>
            <a:pPr lvl="1"/>
            <a:r>
              <a:rPr lang="en-US" dirty="0"/>
              <a:t>Process B goes to sleep waiting for page to be ready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7425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08299" y="2429093"/>
            <a:ext cx="114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 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2037" y="3084064"/>
            <a:ext cx="114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 B:</a:t>
            </a:r>
          </a:p>
        </p:txBody>
      </p:sp>
      <p:sp>
        <p:nvSpPr>
          <p:cNvPr id="9" name="Oval 8"/>
          <p:cNvSpPr/>
          <p:nvPr/>
        </p:nvSpPr>
        <p:spPr>
          <a:xfrm>
            <a:off x="4404476" y="3671561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Process A and B shares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the same page frame, 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76853" y="578409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0230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219316" y="3650620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selects page frame P for reclamation; inserts page frame into swap cache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0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Getting segmentation out of the 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578546" cy="4351338"/>
          </a:xfrm>
        </p:spPr>
        <p:txBody>
          <a:bodyPr/>
          <a:lstStyle/>
          <a:p>
            <a:r>
              <a:rPr lang="en-US" dirty="0"/>
              <a:t>Only use segmentation when it has to</a:t>
            </a:r>
          </a:p>
          <a:p>
            <a:r>
              <a:rPr lang="en-US" dirty="0"/>
              <a:t>Addresses are linear</a:t>
            </a:r>
          </a:p>
          <a:p>
            <a:r>
              <a:rPr lang="en-US" dirty="0"/>
              <a:t>Make 0x00000000 the base of all “segments”</a:t>
            </a:r>
          </a:p>
          <a:p>
            <a:r>
              <a:rPr lang="en-US" dirty="0"/>
              <a:t>“True” address is in the offset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52" y="3820013"/>
            <a:ext cx="4026373" cy="18431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9870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8138858" y="3643639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marks both Process A and B’s </a:t>
            </a:r>
            <a:r>
              <a:rPr lang="en-US" dirty="0" err="1">
                <a:solidFill>
                  <a:schemeClr val="tx1"/>
                </a:solidFill>
              </a:rPr>
              <a:t>PTE</a:t>
            </a:r>
            <a:r>
              <a:rPr lang="en-US" dirty="0">
                <a:solidFill>
                  <a:schemeClr val="tx1"/>
                </a:solidFill>
              </a:rPr>
              <a:t> to point to swap area page slot. </a:t>
            </a:r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starts writing content of page to disk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4543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186253" y="6044812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 the middle of it all, suppose Process B wants to read from the page. Page fault handler will find the page in the page cache and direct B to it.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93630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7231438" y="6051793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However, if write completes without interference, Process A and B will be pointed to the page slot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9406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Allocating and Freeing Page Slots in the Swap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Swapping (because of high disk access overhead) is batched</a:t>
            </a:r>
          </a:p>
          <a:p>
            <a:r>
              <a:rPr lang="en-US" dirty="0"/>
              <a:t>Allocation will be for a batch of pages</a:t>
            </a:r>
          </a:p>
          <a:p>
            <a:pPr lvl="1"/>
            <a:r>
              <a:rPr lang="en-US" dirty="0"/>
              <a:t>The pages themselves may or may not be contiguous in virtual memory</a:t>
            </a:r>
          </a:p>
          <a:p>
            <a:pPr lvl="1"/>
            <a:r>
              <a:rPr lang="en-US" dirty="0"/>
              <a:t>But they will sit in contiguous space</a:t>
            </a:r>
          </a:p>
          <a:p>
            <a:pPr lvl="1"/>
            <a:r>
              <a:rPr lang="en-US" dirty="0"/>
              <a:t>A “first used” and “first free” pointer is maintained in the swap area info</a:t>
            </a:r>
          </a:p>
          <a:p>
            <a:pPr lvl="1"/>
            <a:r>
              <a:rPr lang="en-US" dirty="0"/>
              <a:t>Scans from these to find free slots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5582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 In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Check swap cache, if page is there, skip to Step 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Read in pages from disks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For each page, check page cache by looking up radix tree, check swap cache before trying to read from disk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page cache by looking up radix tree, check swap cache </a:t>
            </a:r>
            <a:r>
              <a:rPr lang="en-US" dirty="0">
                <a:solidFill>
                  <a:srgbClr val="FF0000"/>
                </a:solidFill>
              </a:rPr>
              <a:t>again</a:t>
            </a:r>
            <a:r>
              <a:rPr lang="en-US" dirty="0"/>
              <a:t> – to make sure we got all pages in correctly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Tricky race conditions and various technical issues can trip up 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Free swap area page slots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Fix up page table entries of process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02725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 out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pages into swap cache</a:t>
            </a:r>
          </a:p>
          <a:p>
            <a:r>
              <a:rPr lang="en-US" dirty="0"/>
              <a:t>Get allocation of swap area page slots</a:t>
            </a:r>
          </a:p>
          <a:p>
            <a:r>
              <a:rPr lang="en-US" dirty="0"/>
              <a:t>Update page table entries</a:t>
            </a:r>
          </a:p>
          <a:p>
            <a:r>
              <a:rPr lang="en-US" dirty="0"/>
              <a:t>Write pages into 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0687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Regular maintenance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kswapd</a:t>
            </a:r>
            <a:r>
              <a:rPr lang="en-US" dirty="0"/>
              <a:t> – Kernel Swap Daemon</a:t>
            </a:r>
          </a:p>
          <a:p>
            <a:pPr lvl="1"/>
            <a:r>
              <a:rPr lang="en-US" dirty="0"/>
              <a:t>Periodically frees a number of pages each time it runs</a:t>
            </a:r>
          </a:p>
          <a:p>
            <a:pPr lvl="2"/>
            <a:r>
              <a:rPr lang="en-US" dirty="0"/>
              <a:t>Don’t free too many! That will create lots of I/O</a:t>
            </a:r>
          </a:p>
          <a:p>
            <a:pPr lvl="2"/>
            <a:endParaRPr lang="en-US" dirty="0"/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cache_reap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Called periodically to clear pages in the slab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2470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zswap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compressed write-back cache for swapped pages</a:t>
            </a:r>
          </a:p>
          <a:p>
            <a:pPr lvl="1"/>
            <a:r>
              <a:rPr lang="en-US" dirty="0"/>
              <a:t>Memory is getting big these days</a:t>
            </a:r>
          </a:p>
          <a:p>
            <a:pPr lvl="1"/>
            <a:r>
              <a:rPr lang="en-US" dirty="0"/>
              <a:t>I/O to disk is still slow</a:t>
            </a:r>
          </a:p>
          <a:p>
            <a:pPr lvl="1"/>
            <a:r>
              <a:rPr lang="en-US" dirty="0"/>
              <a:t>Trade I/O with computation and memory </a:t>
            </a:r>
          </a:p>
          <a:p>
            <a:pPr lvl="1"/>
            <a:endParaRPr lang="en-US" dirty="0"/>
          </a:p>
          <a:p>
            <a:r>
              <a:rPr lang="en-US" dirty="0"/>
              <a:t>Instead of moving memory pages to a swap device when they are to be swapped out, </a:t>
            </a:r>
            <a:r>
              <a:rPr lang="en-US" dirty="0" err="1"/>
              <a:t>zswap</a:t>
            </a:r>
            <a:r>
              <a:rPr lang="en-US" dirty="0"/>
              <a:t> compresses and then stores them into a memory pool dynamically allocated in the system 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875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6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Paging in Linux-x86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(Contiguous) linear addresses are grouped in fixed length intervals call </a:t>
            </a:r>
            <a:r>
              <a:rPr lang="en-US" dirty="0">
                <a:solidFill>
                  <a:srgbClr val="FF0000"/>
                </a:solidFill>
              </a:rPr>
              <a:t>pages</a:t>
            </a:r>
          </a:p>
          <a:p>
            <a:pPr lvl="1"/>
            <a:r>
              <a:rPr lang="en-US" dirty="0"/>
              <a:t>On x86, a page is 4KB (with later extension to support larger pages)</a:t>
            </a:r>
          </a:p>
          <a:p>
            <a:r>
              <a:rPr lang="en-US" dirty="0"/>
              <a:t>Physical memory is partitioned into fixed length </a:t>
            </a:r>
            <a:r>
              <a:rPr lang="en-US" dirty="0">
                <a:solidFill>
                  <a:srgbClr val="FF0000"/>
                </a:solidFill>
              </a:rPr>
              <a:t>page frames</a:t>
            </a:r>
            <a:r>
              <a:rPr lang="en-US" dirty="0"/>
              <a:t> (or simply called </a:t>
            </a:r>
            <a:r>
              <a:rPr lang="en-US" i="1" dirty="0"/>
              <a:t>frames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One page frame contains a single page</a:t>
            </a:r>
          </a:p>
          <a:p>
            <a:r>
              <a:rPr lang="en-US" dirty="0"/>
              <a:t>Linear addresses are translated to physical addresses using </a:t>
            </a:r>
            <a:r>
              <a:rPr lang="en-US" dirty="0">
                <a:solidFill>
                  <a:srgbClr val="FF0000"/>
                </a:solidFill>
              </a:rPr>
              <a:t>page tables</a:t>
            </a:r>
          </a:p>
          <a:p>
            <a:r>
              <a:rPr lang="en-US" dirty="0"/>
              <a:t>Page is turned on in x86 by setting the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</a:t>
            </a:r>
            <a:r>
              <a:rPr lang="en-US" dirty="0"/>
              <a:t> bit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CR0</a:t>
            </a:r>
          </a:p>
          <a:p>
            <a:r>
              <a:rPr lang="en-US" dirty="0"/>
              <a:t>The root page table is pointed to by the </a:t>
            </a:r>
            <a:r>
              <a:rPr lang="en-US" dirty="0">
                <a:solidFill>
                  <a:srgbClr val="FF0000"/>
                </a:solidFill>
              </a:rPr>
              <a:t>page directory base register </a:t>
            </a:r>
            <a:r>
              <a:rPr lang="en-US" dirty="0"/>
              <a:t>field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CR3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04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Paging in 64 bits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D46659-CCD5-476F-95E7-032A14AA3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6663"/>
            <a:ext cx="5063225" cy="38372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7249D-4FB5-46B5-B6D5-8BD80A9C2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408" y="427629"/>
            <a:ext cx="3789380" cy="2859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AF6C3D-0BCD-437A-A5F6-9D1AB5316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760" y="3349330"/>
            <a:ext cx="3799350" cy="286840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F8027F5-063F-41C0-8646-D2DFDC9CA753}"/>
              </a:ext>
            </a:extLst>
          </p:cNvPr>
          <p:cNvGrpSpPr/>
          <p:nvPr/>
        </p:nvGrpSpPr>
        <p:grpSpPr>
          <a:xfrm>
            <a:off x="2906973" y="1485379"/>
            <a:ext cx="5968695" cy="3496102"/>
            <a:chOff x="2906973" y="1485379"/>
            <a:chExt cx="5968695" cy="349610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6383DEC-7632-436F-9D53-3723261E4EC8}"/>
                </a:ext>
              </a:extLst>
            </p:cNvPr>
            <p:cNvSpPr/>
            <p:nvPr/>
          </p:nvSpPr>
          <p:spPr>
            <a:xfrm>
              <a:off x="2906973" y="2879678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FFD7937-C820-4F17-8675-EA95102EEC81}"/>
                </a:ext>
              </a:extLst>
            </p:cNvPr>
            <p:cNvSpPr/>
            <p:nvPr/>
          </p:nvSpPr>
          <p:spPr>
            <a:xfrm>
              <a:off x="8557220" y="1485379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ABCDC29-A0FA-49F1-B11B-8A887528D20F}"/>
                </a:ext>
              </a:extLst>
            </p:cNvPr>
            <p:cNvSpPr/>
            <p:nvPr/>
          </p:nvSpPr>
          <p:spPr>
            <a:xfrm>
              <a:off x="7790671" y="4744920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406650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Four level page tables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AA5553-DFCE-4645-B15B-2267801D0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895" y="2021253"/>
            <a:ext cx="9754942" cy="229257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D597DF1-9C8B-496F-A71F-9D6D768692F7}"/>
              </a:ext>
            </a:extLst>
          </p:cNvPr>
          <p:cNvGrpSpPr/>
          <p:nvPr/>
        </p:nvGrpSpPr>
        <p:grpSpPr>
          <a:xfrm>
            <a:off x="1488408" y="2263845"/>
            <a:ext cx="9111353" cy="1678674"/>
            <a:chOff x="1488408" y="2263845"/>
            <a:chExt cx="9111353" cy="1678674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0B3FC1-FC16-463D-BC33-42C6AC8E28CB}"/>
                </a:ext>
              </a:extLst>
            </p:cNvPr>
            <p:cNvCxnSpPr/>
            <p:nvPr/>
          </p:nvCxnSpPr>
          <p:spPr>
            <a:xfrm>
              <a:off x="7633427" y="2263845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7D30D3-F034-4D4A-AC16-6B09D316FC49}"/>
                </a:ext>
              </a:extLst>
            </p:cNvPr>
            <p:cNvCxnSpPr/>
            <p:nvPr/>
          </p:nvCxnSpPr>
          <p:spPr>
            <a:xfrm>
              <a:off x="8859451" y="2479934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912205-2548-4524-8876-F8E9C808FD29}"/>
                </a:ext>
              </a:extLst>
            </p:cNvPr>
            <p:cNvCxnSpPr/>
            <p:nvPr/>
          </p:nvCxnSpPr>
          <p:spPr>
            <a:xfrm>
              <a:off x="8011015" y="3450062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33AB5E8-C0CC-44A6-96F3-0CB7C07994A5}"/>
                </a:ext>
              </a:extLst>
            </p:cNvPr>
            <p:cNvCxnSpPr/>
            <p:nvPr/>
          </p:nvCxnSpPr>
          <p:spPr>
            <a:xfrm>
              <a:off x="6746323" y="3942519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28C6A0-D7B4-411D-AA57-6F461E4C51A3}"/>
                </a:ext>
              </a:extLst>
            </p:cNvPr>
            <p:cNvCxnSpPr>
              <a:cxnSpLocks/>
            </p:cNvCxnSpPr>
            <p:nvPr/>
          </p:nvCxnSpPr>
          <p:spPr>
            <a:xfrm>
              <a:off x="9920450" y="2957606"/>
              <a:ext cx="67931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2C89699-D976-4433-8A46-C61B12DE7BCD}"/>
                </a:ext>
              </a:extLst>
            </p:cNvPr>
            <p:cNvCxnSpPr>
              <a:cxnSpLocks/>
            </p:cNvCxnSpPr>
            <p:nvPr/>
          </p:nvCxnSpPr>
          <p:spPr>
            <a:xfrm>
              <a:off x="1488408" y="3167540"/>
              <a:ext cx="67931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9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A66FE-23F6-453E-B7F6-C0CE9924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CR3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C705D-8565-4C81-9164-95F4BEBC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14A927-FFB1-4D29-83BF-CC78FD1E4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D6721E-70B8-43F8-84C6-937B6D643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184" y="2063858"/>
            <a:ext cx="9771797" cy="206901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D51A47-02A8-49E9-9BE6-730F8054DB58}"/>
              </a:ext>
            </a:extLst>
          </p:cNvPr>
          <p:cNvCxnSpPr/>
          <p:nvPr/>
        </p:nvCxnSpPr>
        <p:spPr>
          <a:xfrm>
            <a:off x="7610901" y="2338316"/>
            <a:ext cx="117370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B6A917A-0303-44DC-92BE-BA1D51454A24}"/>
              </a:ext>
            </a:extLst>
          </p:cNvPr>
          <p:cNvCxnSpPr>
            <a:cxnSpLocks/>
          </p:cNvCxnSpPr>
          <p:nvPr/>
        </p:nvCxnSpPr>
        <p:spPr>
          <a:xfrm>
            <a:off x="2581701" y="3291384"/>
            <a:ext cx="334371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187575E-0CBB-4F2E-978D-AEEEA875E94B}"/>
              </a:ext>
            </a:extLst>
          </p:cNvPr>
          <p:cNvCxnSpPr>
            <a:cxnSpLocks/>
          </p:cNvCxnSpPr>
          <p:nvPr/>
        </p:nvCxnSpPr>
        <p:spPr>
          <a:xfrm>
            <a:off x="2581701" y="3639402"/>
            <a:ext cx="1162335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39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23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vert="horz" lIns="90488" tIns="44450" rIns="90488" bIns="44450" rtlCol="0" anchor="ctr">
            <a:normAutofit/>
          </a:bodyPr>
          <a:lstStyle/>
          <a:p>
            <a:r>
              <a:rPr lang="en-US" altLang="en-US" dirty="0">
                <a:solidFill>
                  <a:srgbClr val="0070C0"/>
                </a:solidFill>
              </a:rPr>
              <a:t>The Memory Hierarchy</a:t>
            </a:r>
          </a:p>
        </p:txBody>
      </p:sp>
      <p:sp>
        <p:nvSpPr>
          <p:cNvPr id="1566722" name="Rectangle 2"/>
          <p:cNvSpPr>
            <a:spLocks noChangeArrowheads="1"/>
          </p:cNvSpPr>
          <p:nvPr/>
        </p:nvSpPr>
        <p:spPr bwMode="auto">
          <a:xfrm>
            <a:off x="2133601" y="228600"/>
            <a:ext cx="4284663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66724" name="AutoShape 4"/>
          <p:cNvSpPr>
            <a:spLocks noChangeArrowheads="1"/>
          </p:cNvSpPr>
          <p:nvPr/>
        </p:nvSpPr>
        <p:spPr bwMode="auto">
          <a:xfrm>
            <a:off x="3556686" y="2232326"/>
            <a:ext cx="4800600" cy="3200400"/>
          </a:xfrm>
          <a:prstGeom prst="triangle">
            <a:avLst>
              <a:gd name="adj" fmla="val 5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66725" name="Line 5"/>
          <p:cNvSpPr>
            <a:spLocks noChangeShapeType="1"/>
          </p:cNvSpPr>
          <p:nvPr/>
        </p:nvSpPr>
        <p:spPr bwMode="auto">
          <a:xfrm>
            <a:off x="5385486" y="2994326"/>
            <a:ext cx="1143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26" name="Text Box 6"/>
          <p:cNvSpPr txBox="1">
            <a:spLocks noChangeArrowheads="1"/>
          </p:cNvSpPr>
          <p:nvPr/>
        </p:nvSpPr>
        <p:spPr bwMode="auto">
          <a:xfrm>
            <a:off x="1956486" y="2537126"/>
            <a:ext cx="1447800" cy="1465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/>
              <a:t>Increasing distance from the processor in access time</a:t>
            </a:r>
          </a:p>
        </p:txBody>
      </p:sp>
      <p:sp>
        <p:nvSpPr>
          <p:cNvPr id="1566727" name="Text Box 7"/>
          <p:cNvSpPr txBox="1">
            <a:spLocks noChangeArrowheads="1"/>
          </p:cNvSpPr>
          <p:nvPr/>
        </p:nvSpPr>
        <p:spPr bwMode="auto">
          <a:xfrm>
            <a:off x="5690286" y="2537126"/>
            <a:ext cx="8382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b="1"/>
              <a:t>L1$</a:t>
            </a:r>
          </a:p>
        </p:txBody>
      </p:sp>
      <p:sp>
        <p:nvSpPr>
          <p:cNvPr id="1566728" name="Line 8"/>
          <p:cNvSpPr>
            <a:spLocks noChangeShapeType="1"/>
          </p:cNvSpPr>
          <p:nvPr/>
        </p:nvSpPr>
        <p:spPr bwMode="auto">
          <a:xfrm>
            <a:off x="4852086" y="3756326"/>
            <a:ext cx="220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29" name="Line 9"/>
          <p:cNvSpPr>
            <a:spLocks noChangeShapeType="1"/>
          </p:cNvSpPr>
          <p:nvPr/>
        </p:nvSpPr>
        <p:spPr bwMode="auto">
          <a:xfrm>
            <a:off x="4242486" y="4518326"/>
            <a:ext cx="3429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0" name="Text Box 10"/>
          <p:cNvSpPr txBox="1">
            <a:spLocks noChangeArrowheads="1"/>
          </p:cNvSpPr>
          <p:nvPr/>
        </p:nvSpPr>
        <p:spPr bwMode="auto">
          <a:xfrm>
            <a:off x="5690286" y="3222926"/>
            <a:ext cx="8382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b="1"/>
              <a:t>L2$</a:t>
            </a:r>
          </a:p>
        </p:txBody>
      </p:sp>
      <p:sp>
        <p:nvSpPr>
          <p:cNvPr id="1566731" name="Text Box 11"/>
          <p:cNvSpPr txBox="1">
            <a:spLocks noChangeArrowheads="1"/>
          </p:cNvSpPr>
          <p:nvPr/>
        </p:nvSpPr>
        <p:spPr bwMode="auto">
          <a:xfrm>
            <a:off x="4852086" y="3984926"/>
            <a:ext cx="2438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1"/>
              <a:t>Main Memory</a:t>
            </a:r>
          </a:p>
        </p:txBody>
      </p:sp>
      <p:sp>
        <p:nvSpPr>
          <p:cNvPr id="1566732" name="Text Box 12"/>
          <p:cNvSpPr txBox="1">
            <a:spLocks noChangeArrowheads="1"/>
          </p:cNvSpPr>
          <p:nvPr/>
        </p:nvSpPr>
        <p:spPr bwMode="auto">
          <a:xfrm>
            <a:off x="4471086" y="4899326"/>
            <a:ext cx="3048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1"/>
              <a:t>Secondary  Memory</a:t>
            </a:r>
          </a:p>
        </p:txBody>
      </p:sp>
      <p:sp>
        <p:nvSpPr>
          <p:cNvPr id="1566733" name="Line 13"/>
          <p:cNvSpPr>
            <a:spLocks noChangeShapeType="1"/>
          </p:cNvSpPr>
          <p:nvPr/>
        </p:nvSpPr>
        <p:spPr bwMode="auto">
          <a:xfrm>
            <a:off x="3404286" y="2218038"/>
            <a:ext cx="0" cy="31384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4" name="Text Box 14"/>
          <p:cNvSpPr txBox="1">
            <a:spLocks noChangeArrowheads="1"/>
          </p:cNvSpPr>
          <p:nvPr/>
        </p:nvSpPr>
        <p:spPr bwMode="auto">
          <a:xfrm>
            <a:off x="5385486" y="1622726"/>
            <a:ext cx="110998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/>
              <a:t>Processor</a:t>
            </a:r>
          </a:p>
        </p:txBody>
      </p:sp>
      <p:sp>
        <p:nvSpPr>
          <p:cNvPr id="1566735" name="Line 15"/>
          <p:cNvSpPr>
            <a:spLocks noChangeShapeType="1"/>
          </p:cNvSpPr>
          <p:nvPr/>
        </p:nvSpPr>
        <p:spPr bwMode="auto">
          <a:xfrm>
            <a:off x="3556686" y="5661326"/>
            <a:ext cx="480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6" name="Text Box 16"/>
          <p:cNvSpPr txBox="1">
            <a:spLocks noChangeArrowheads="1"/>
          </p:cNvSpPr>
          <p:nvPr/>
        </p:nvSpPr>
        <p:spPr bwMode="auto">
          <a:xfrm>
            <a:off x="3632886" y="5737526"/>
            <a:ext cx="4724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/>
              <a:t>(Relative) size of the memory at each level</a:t>
            </a:r>
          </a:p>
        </p:txBody>
      </p:sp>
      <p:grpSp>
        <p:nvGrpSpPr>
          <p:cNvPr id="1566737" name="Group 17"/>
          <p:cNvGrpSpPr>
            <a:grpSpLocks/>
          </p:cNvGrpSpPr>
          <p:nvPr/>
        </p:nvGrpSpPr>
        <p:grpSpPr bwMode="auto">
          <a:xfrm>
            <a:off x="8509686" y="2141838"/>
            <a:ext cx="1752600" cy="3214688"/>
            <a:chOff x="4416" y="864"/>
            <a:chExt cx="1104" cy="2304"/>
          </a:xfrm>
        </p:grpSpPr>
        <p:sp>
          <p:nvSpPr>
            <p:cNvPr id="1566738" name="Line 18"/>
            <p:cNvSpPr>
              <a:spLocks noChangeShapeType="1"/>
            </p:cNvSpPr>
            <p:nvPr/>
          </p:nvSpPr>
          <p:spPr bwMode="auto">
            <a:xfrm>
              <a:off x="4416" y="960"/>
              <a:ext cx="0" cy="22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39" name="Text Box 19"/>
            <p:cNvSpPr txBox="1">
              <a:spLocks noChangeArrowheads="1"/>
            </p:cNvSpPr>
            <p:nvPr/>
          </p:nvSpPr>
          <p:spPr bwMode="auto">
            <a:xfrm>
              <a:off x="4416" y="864"/>
              <a:ext cx="1104" cy="16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/>
                <a:t>Inclusive– what is in L1$ is a subset of what is in L2$  is a subset of what is in MM that is a subset of is in SM</a:t>
              </a:r>
            </a:p>
          </p:txBody>
        </p:sp>
      </p:grpSp>
      <p:grpSp>
        <p:nvGrpSpPr>
          <p:cNvPr id="1566740" name="Group 20"/>
          <p:cNvGrpSpPr>
            <a:grpSpLocks/>
          </p:cNvGrpSpPr>
          <p:nvPr/>
        </p:nvGrpSpPr>
        <p:grpSpPr bwMode="auto">
          <a:xfrm>
            <a:off x="5995086" y="1927526"/>
            <a:ext cx="0" cy="2895600"/>
            <a:chOff x="2832" y="1065"/>
            <a:chExt cx="0" cy="1824"/>
          </a:xfrm>
        </p:grpSpPr>
        <p:sp>
          <p:nvSpPr>
            <p:cNvPr id="1566741" name="Line 21"/>
            <p:cNvSpPr>
              <a:spLocks noChangeShapeType="1"/>
            </p:cNvSpPr>
            <p:nvPr/>
          </p:nvSpPr>
          <p:spPr bwMode="auto">
            <a:xfrm>
              <a:off x="2832" y="1065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2" name="Line 22"/>
            <p:cNvSpPr>
              <a:spLocks noChangeShapeType="1"/>
            </p:cNvSpPr>
            <p:nvPr/>
          </p:nvSpPr>
          <p:spPr bwMode="auto">
            <a:xfrm>
              <a:off x="2832" y="164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3" name="Line 23"/>
            <p:cNvSpPr>
              <a:spLocks noChangeShapeType="1"/>
            </p:cNvSpPr>
            <p:nvPr/>
          </p:nvSpPr>
          <p:spPr bwMode="auto">
            <a:xfrm>
              <a:off x="2832" y="2553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4" name="Line 24"/>
            <p:cNvSpPr>
              <a:spLocks noChangeShapeType="1"/>
            </p:cNvSpPr>
            <p:nvPr/>
          </p:nvSpPr>
          <p:spPr bwMode="auto">
            <a:xfrm>
              <a:off x="2832" y="212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66745" name="Group 25"/>
          <p:cNvGrpSpPr>
            <a:grpSpLocks/>
          </p:cNvGrpSpPr>
          <p:nvPr/>
        </p:nvGrpSpPr>
        <p:grpSpPr bwMode="auto">
          <a:xfrm>
            <a:off x="5995087" y="1951338"/>
            <a:ext cx="2911475" cy="2828926"/>
            <a:chOff x="2832" y="1080"/>
            <a:chExt cx="1834" cy="1782"/>
          </a:xfrm>
        </p:grpSpPr>
        <p:sp>
          <p:nvSpPr>
            <p:cNvPr id="1566746" name="Text Box 26"/>
            <p:cNvSpPr txBox="1">
              <a:spLocks noChangeArrowheads="1"/>
            </p:cNvSpPr>
            <p:nvPr/>
          </p:nvSpPr>
          <p:spPr bwMode="auto">
            <a:xfrm>
              <a:off x="2832" y="1080"/>
              <a:ext cx="979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/>
                <a:t>4-8 bytes (word)</a:t>
              </a:r>
            </a:p>
          </p:txBody>
        </p:sp>
        <p:sp>
          <p:nvSpPr>
            <p:cNvPr id="1566747" name="Text Box 27"/>
            <p:cNvSpPr txBox="1">
              <a:spLocks noChangeArrowheads="1"/>
            </p:cNvSpPr>
            <p:nvPr/>
          </p:nvSpPr>
          <p:spPr bwMode="auto">
            <a:xfrm>
              <a:off x="2832" y="2169"/>
              <a:ext cx="100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 sz="1600"/>
                <a:t>1 to 4 blocks</a:t>
              </a:r>
            </a:p>
          </p:txBody>
        </p:sp>
        <p:sp>
          <p:nvSpPr>
            <p:cNvPr id="1566748" name="Text Box 28"/>
            <p:cNvSpPr txBox="1">
              <a:spLocks noChangeArrowheads="1"/>
            </p:cNvSpPr>
            <p:nvPr/>
          </p:nvSpPr>
          <p:spPr bwMode="auto">
            <a:xfrm>
              <a:off x="2832" y="2649"/>
              <a:ext cx="1834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/>
                <a:t>1,024+ bytes (disk sector = page)</a:t>
              </a:r>
            </a:p>
          </p:txBody>
        </p:sp>
        <p:sp>
          <p:nvSpPr>
            <p:cNvPr id="1566749" name="Text Box 29"/>
            <p:cNvSpPr txBox="1">
              <a:spLocks noChangeArrowheads="1"/>
            </p:cNvSpPr>
            <p:nvPr/>
          </p:nvSpPr>
          <p:spPr bwMode="auto">
            <a:xfrm>
              <a:off x="2832" y="1689"/>
              <a:ext cx="115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 sz="1600"/>
                <a:t>8-32 bytes (block)</a:t>
              </a:r>
            </a:p>
          </p:txBody>
        </p:sp>
      </p:grpSp>
      <p:sp>
        <p:nvSpPr>
          <p:cNvPr id="1566751" name="Oval 31"/>
          <p:cNvSpPr>
            <a:spLocks noChangeArrowheads="1"/>
          </p:cNvSpPr>
          <p:nvPr/>
        </p:nvSpPr>
        <p:spPr bwMode="auto">
          <a:xfrm>
            <a:off x="3785286" y="3970638"/>
            <a:ext cx="4495800" cy="1295400"/>
          </a:xfrm>
          <a:prstGeom prst="ellipse">
            <a:avLst/>
          </a:prstGeom>
          <a:noFill/>
          <a:ln w="28575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26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66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9EF7B-CA7D-419C-8D70-5854F65A0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Process Context ID (PCID)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37419-BD66-4AD4-8E73-CDF0A8312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/>
              <a:t>In other processors also known as the </a:t>
            </a:r>
            <a:r>
              <a:rPr lang="en-SG" dirty="0">
                <a:solidFill>
                  <a:srgbClr val="FF0000"/>
                </a:solidFill>
              </a:rPr>
              <a:t>address space ID </a:t>
            </a:r>
            <a:r>
              <a:rPr lang="en-SG" dirty="0"/>
              <a:t>(ASID)</a:t>
            </a:r>
          </a:p>
          <a:p>
            <a:endParaRPr lang="en-SG" dirty="0"/>
          </a:p>
          <a:p>
            <a:r>
              <a:rPr lang="en-SG" dirty="0"/>
              <a:t>Enable faster context switching</a:t>
            </a:r>
          </a:p>
          <a:p>
            <a:endParaRPr lang="en-SG" dirty="0"/>
          </a:p>
          <a:p>
            <a:r>
              <a:rPr lang="en-SG" dirty="0"/>
              <a:t>Used to distinguish one process’ address space from another</a:t>
            </a:r>
          </a:p>
          <a:p>
            <a:pPr lvl="1"/>
            <a:r>
              <a:rPr lang="en-SG" dirty="0"/>
              <a:t>12 bits in length</a:t>
            </a:r>
          </a:p>
          <a:p>
            <a:pPr lvl="1"/>
            <a:r>
              <a:rPr lang="en-SG" dirty="0"/>
              <a:t>Affects how </a:t>
            </a:r>
            <a:r>
              <a:rPr lang="en-SG"/>
              <a:t>TLB </a:t>
            </a:r>
            <a:r>
              <a:rPr lang="en-SG" smtClean="0"/>
              <a:t>and caches work</a:t>
            </a:r>
            <a:endParaRPr lang="en-SG" dirty="0"/>
          </a:p>
          <a:p>
            <a:pPr lvl="1"/>
            <a:endParaRPr lang="en-SG" dirty="0"/>
          </a:p>
          <a:p>
            <a:r>
              <a:rPr lang="en-SG" dirty="0"/>
              <a:t>Linux use it on a per-CPU basis instead of a </a:t>
            </a:r>
            <a:r>
              <a:rPr lang="en-SG"/>
              <a:t>global </a:t>
            </a:r>
            <a:r>
              <a:rPr lang="en-SG" smtClean="0"/>
              <a:t>ASID</a:t>
            </a:r>
          </a:p>
          <a:p>
            <a:pPr lvl="1"/>
            <a:r>
              <a:rPr lang="en-SG" smtClean="0"/>
              <a:t>Maintains a per-CPU map of 64-bit unique </a:t>
            </a:r>
            <a:r>
              <a:rPr lang="en-SG" b="1" smtClean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ctx_id</a:t>
            </a:r>
            <a:r>
              <a:rPr lang="en-SG" smtClean="0"/>
              <a:t> to 16-bit ASID</a:t>
            </a:r>
          </a:p>
          <a:p>
            <a:pPr lvl="1"/>
            <a:r>
              <a:rPr lang="en-SG"/>
              <a:t>See </a:t>
            </a:r>
            <a:r>
              <a:rPr lang="en-SG" b="1" smtClean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arch/x86/mm/tlb.c:213</a:t>
            </a:r>
            <a:endParaRPr lang="en-SG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99B9D-9664-460C-8E17-C69CC6B4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710D5A-F522-4764-BC8E-CC3AAC0B8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2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A6F6-0D3B-4C27-A582-A11FD12E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Table Entries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9A43E-D7BC-4F53-8E38-241C80CC6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94765-6AF7-4C41-A684-B0A6FC5AE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21F72D-A159-45FD-8BEE-06C8FE23A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284" y="1451165"/>
            <a:ext cx="5791432" cy="49051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595070A-DDFB-461C-A970-86DEB3CA09D8}"/>
              </a:ext>
            </a:extLst>
          </p:cNvPr>
          <p:cNvGrpSpPr/>
          <p:nvPr/>
        </p:nvGrpSpPr>
        <p:grpSpPr>
          <a:xfrm>
            <a:off x="3200283" y="1738993"/>
            <a:ext cx="5748845" cy="4011249"/>
            <a:chOff x="3200283" y="1738993"/>
            <a:chExt cx="5748845" cy="401124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BC1AE4-9B0C-445A-B6E5-1ADE5122CC5C}"/>
                </a:ext>
              </a:extLst>
            </p:cNvPr>
            <p:cNvSpPr/>
            <p:nvPr/>
          </p:nvSpPr>
          <p:spPr>
            <a:xfrm>
              <a:off x="3204902" y="173899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BAE6242-FBD2-4A1D-9E7C-713236807409}"/>
                </a:ext>
              </a:extLst>
            </p:cNvPr>
            <p:cNvSpPr/>
            <p:nvPr/>
          </p:nvSpPr>
          <p:spPr>
            <a:xfrm>
              <a:off x="3200283" y="3332264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FE8686-A640-4756-97FE-91235C34FAC2}"/>
                </a:ext>
              </a:extLst>
            </p:cNvPr>
            <p:cNvSpPr/>
            <p:nvPr/>
          </p:nvSpPr>
          <p:spPr>
            <a:xfrm>
              <a:off x="3204903" y="451913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ABAC93-515D-4720-9BBB-CBAD5D339416}"/>
                </a:ext>
              </a:extLst>
            </p:cNvPr>
            <p:cNvSpPr/>
            <p:nvPr/>
          </p:nvSpPr>
          <p:spPr>
            <a:xfrm>
              <a:off x="3209519" y="531345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62960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514" y="4595518"/>
            <a:ext cx="6071468" cy="1045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PML4’s 64 bit entry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3087"/>
          <a:stretch/>
        </p:blipFill>
        <p:spPr>
          <a:xfrm>
            <a:off x="2947088" y="1598407"/>
            <a:ext cx="6178378" cy="30106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83860" y="5776785"/>
            <a:ext cx="36695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 = Max physical address length supported by this processor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82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EC3C6-F4CE-439F-B90A-DB815CC31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Directory Pointer Table Entry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7BBF2-25B7-4D7E-A139-8B66668A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EAA243-BC85-4392-8E24-B8C438755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38B1CF-D5EF-42ED-A9D5-DDB6DFE27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666" y="1496233"/>
            <a:ext cx="6823531" cy="458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977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A747-3541-4585-9466-4539C610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Directory Entry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59A07-2C1D-4252-B9CB-73FE33906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364EB9-54CA-45E8-B501-30993806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861FE9-80F9-4FF5-91D6-F28A74590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341" y="1792340"/>
            <a:ext cx="6355308" cy="424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53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Table Entry for 4K 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786" y="1402492"/>
            <a:ext cx="6641714" cy="490112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01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PTE protection and status bits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50" y="2638425"/>
            <a:ext cx="4152900" cy="158115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9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D46659-CCD5-476F-95E7-032A14AA3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489" y="1952849"/>
            <a:ext cx="5063225" cy="3837296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C49A2DA3-6C8C-495E-992C-1E0AB28E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How addresses are calculated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C884CC-5F01-48CC-AB58-48DA627090D1}"/>
              </a:ext>
            </a:extLst>
          </p:cNvPr>
          <p:cNvSpPr txBox="1"/>
          <p:nvPr/>
        </p:nvSpPr>
        <p:spPr>
          <a:xfrm>
            <a:off x="6686550" y="1376641"/>
            <a:ext cx="4588329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All addresses used here are </a:t>
            </a:r>
            <a:r>
              <a:rPr lang="en-SG" sz="1400" dirty="0">
                <a:solidFill>
                  <a:srgbClr val="FF0000"/>
                </a:solidFill>
              </a:rPr>
              <a:t>physical addresses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>
                <a:solidFill>
                  <a:schemeClr val="accent6">
                    <a:lumMod val="75000"/>
                  </a:schemeClr>
                </a:solidFill>
              </a:rPr>
              <a:t>PML4E</a:t>
            </a:r>
            <a:r>
              <a:rPr lang="en-SG" sz="1400" dirty="0"/>
              <a:t> entry address: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51-12 from CR3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11-3 from bits 47-39 of linear address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2-0 are all 0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SG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>
                <a:solidFill>
                  <a:schemeClr val="accent6">
                    <a:lumMod val="75000"/>
                  </a:schemeClr>
                </a:solidFill>
              </a:rPr>
              <a:t>PDPTE</a:t>
            </a:r>
            <a:r>
              <a:rPr lang="en-SG" sz="1400" dirty="0"/>
              <a:t> entry address: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51-12 from PML4E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11-3 from bits 38-30 of linear address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2-0 are all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>
                <a:solidFill>
                  <a:schemeClr val="accent6">
                    <a:lumMod val="75000"/>
                  </a:schemeClr>
                </a:solidFill>
              </a:rPr>
              <a:t>PDE</a:t>
            </a:r>
            <a:r>
              <a:rPr lang="en-SG" sz="1400" dirty="0"/>
              <a:t> entry address: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51-12 from PDPTE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11-3 from bits 29-21 of linear address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2-0 are all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>
                <a:solidFill>
                  <a:schemeClr val="accent6">
                    <a:lumMod val="75000"/>
                  </a:schemeClr>
                </a:solidFill>
              </a:rPr>
              <a:t>PTE</a:t>
            </a:r>
            <a:r>
              <a:rPr lang="en-SG" sz="1400" dirty="0"/>
              <a:t> entry address: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51-12 from PDE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11-3 from bits 20-12 of linear address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2-0 are all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Final address: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51-12 from PTE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SG" sz="1400" dirty="0"/>
              <a:t>Bits 11-0 from linear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64264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21762-7039-4326-8000-B1B1B50BC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Linux and x86-64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D253E-D9A3-4129-9D81-301AC7F42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Linux supports 4 level paging:</a:t>
            </a:r>
          </a:p>
          <a:p>
            <a:pPr lvl="1"/>
            <a:r>
              <a:rPr lang="en-SG" dirty="0"/>
              <a:t>Intel PML4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Global Directory (PGD)</a:t>
            </a:r>
          </a:p>
          <a:p>
            <a:pPr lvl="1"/>
            <a:r>
              <a:rPr lang="en-SG" dirty="0"/>
              <a:t>Intel Page Directory Pointer Table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Upper Directory (PUD)</a:t>
            </a:r>
          </a:p>
          <a:p>
            <a:pPr lvl="1"/>
            <a:r>
              <a:rPr lang="en-SG" dirty="0"/>
              <a:t>Intel Page Directory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Middle Directory (PMD)</a:t>
            </a:r>
          </a:p>
          <a:p>
            <a:pPr lvl="1"/>
            <a:r>
              <a:rPr lang="en-SG" dirty="0"/>
              <a:t>Intel Page Table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Table (PTE)</a:t>
            </a:r>
          </a:p>
          <a:p>
            <a:pPr lvl="1"/>
            <a:endParaRPr lang="en-SG" dirty="0"/>
          </a:p>
          <a:p>
            <a:pPr lvl="1"/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81DFD-E4BD-4295-8F9E-6424865B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0C1F6-673D-47D3-9ABA-63A33906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A62D6B-DA56-44E3-A793-D3C2D7F68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436" y="4064026"/>
            <a:ext cx="3998083" cy="17649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C1D914-D7FA-43C4-9594-2410FF29C9A9}"/>
              </a:ext>
            </a:extLst>
          </p:cNvPr>
          <p:cNvSpPr txBox="1"/>
          <p:nvPr/>
        </p:nvSpPr>
        <p:spPr>
          <a:xfrm>
            <a:off x="8507105" y="5791751"/>
            <a:ext cx="24368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050" dirty="0"/>
              <a:t>Source: </a:t>
            </a:r>
            <a:r>
              <a:rPr lang="en-SG" sz="1050" dirty="0">
                <a:hlinkClick r:id="rId3"/>
              </a:rPr>
              <a:t>https://lwn.net/Articles/717293/</a:t>
            </a:r>
            <a:endParaRPr lang="en-SG" sz="1050" dirty="0"/>
          </a:p>
        </p:txBody>
      </p:sp>
    </p:spTree>
    <p:extLst>
      <p:ext uri="{BB962C8B-B14F-4D97-AF65-F5344CB8AC3E}">
        <p14:creationId xmlns:p14="http://schemas.microsoft.com/office/powerpoint/2010/main" val="130691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Key constants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21" y="1932177"/>
            <a:ext cx="5245701" cy="830202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4952482" y="2835876"/>
            <a:ext cx="873211" cy="228600"/>
            <a:chOff x="4983892" y="2835876"/>
            <a:chExt cx="873211" cy="22860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5850924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92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4985951" y="2947086"/>
              <a:ext cx="8711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135806" y="3576936"/>
            <a:ext cx="1689887" cy="228600"/>
            <a:chOff x="4166052" y="3274462"/>
            <a:chExt cx="1689887" cy="2286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5849760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166052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4167151" y="3385672"/>
              <a:ext cx="16887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3286490" y="4317996"/>
            <a:ext cx="2539203" cy="228600"/>
            <a:chOff x="3308592" y="3803791"/>
            <a:chExt cx="2539203" cy="22860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5841616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313314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308592" y="3915001"/>
              <a:ext cx="25392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477956" y="5059055"/>
            <a:ext cx="3347737" cy="228600"/>
            <a:chOff x="2498895" y="4375000"/>
            <a:chExt cx="3347737" cy="2286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5840453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502460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2498895" y="4486210"/>
              <a:ext cx="334773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4676702" y="2987506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PAGE_SHIFT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291630" y="367737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PMD_SHIFT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885618" y="444403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PUD_SHIFT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465647" y="5189745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PGDIR_SHIFT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382" y="1924033"/>
            <a:ext cx="5245701" cy="830202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10605243" y="2827732"/>
            <a:ext cx="873211" cy="228600"/>
            <a:chOff x="4983892" y="2835876"/>
            <a:chExt cx="873211" cy="2286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850924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4983892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4985951" y="2947086"/>
              <a:ext cx="8711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9788567" y="3568792"/>
            <a:ext cx="1689887" cy="228600"/>
            <a:chOff x="4166052" y="3274462"/>
            <a:chExt cx="1689887" cy="22860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849760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4166052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167151" y="3385672"/>
              <a:ext cx="16887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8939251" y="4309852"/>
            <a:ext cx="2539203" cy="228600"/>
            <a:chOff x="3308592" y="3803791"/>
            <a:chExt cx="2539203" cy="228600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5841616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3313314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3308592" y="3915001"/>
              <a:ext cx="25392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8130717" y="5050911"/>
            <a:ext cx="3347737" cy="228600"/>
            <a:chOff x="2498895" y="4375000"/>
            <a:chExt cx="3347737" cy="228600"/>
          </a:xfrm>
        </p:grpSpPr>
        <p:cxnSp>
          <p:nvCxnSpPr>
            <p:cNvPr id="53" name="Straight Connector 52"/>
            <p:cNvCxnSpPr/>
            <p:nvPr/>
          </p:nvCxnSpPr>
          <p:spPr>
            <a:xfrm>
              <a:off x="5840453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2502460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2498895" y="4486210"/>
              <a:ext cx="334773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10329463" y="297936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9944391" y="3669234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PMD_SIZE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9538379" y="4435888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PUD_SIZE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118408" y="5181601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PGDIR_SIZE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6421740" y="2938644"/>
            <a:ext cx="4181112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406616" y="3677376"/>
            <a:ext cx="3386538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6412432" y="4416108"/>
            <a:ext cx="2536124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425229" y="5168801"/>
            <a:ext cx="1713629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780535" y="2978200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PAGE_MASK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395463" y="3668072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PMD_MASK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989451" y="4434726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PUD_MASK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569480" y="5180439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PGDIR_MASK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74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Virtual Memory</a:t>
            </a:r>
          </a:p>
        </p:txBody>
      </p:sp>
      <p:sp>
        <p:nvSpPr>
          <p:cNvPr id="15687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dirty="0"/>
              <a:t>Use main memory as a “cache” for secondary memory</a:t>
            </a:r>
          </a:p>
          <a:p>
            <a:pPr lvl="1"/>
            <a:r>
              <a:rPr lang="en-US" altLang="en-US" dirty="0"/>
              <a:t>Allows efficient and safe sharing of memory among multiple programs</a:t>
            </a:r>
          </a:p>
          <a:p>
            <a:pPr lvl="1"/>
            <a:r>
              <a:rPr lang="en-US" altLang="en-US" dirty="0"/>
              <a:t>Provides the ability to easily run programs larger than the size of physical memory</a:t>
            </a:r>
          </a:p>
          <a:p>
            <a:pPr lvl="1"/>
            <a:r>
              <a:rPr lang="en-US" altLang="en-US" dirty="0"/>
              <a:t>Simplifies loading a program for execution by providing for code relocation (i.e., the code can be loaded anywhere in main memory)</a:t>
            </a:r>
          </a:p>
          <a:p>
            <a:r>
              <a:rPr lang="en-US" altLang="en-US" dirty="0"/>
              <a:t>What makes it work?  – the </a:t>
            </a:r>
            <a:r>
              <a:rPr lang="en-US" altLang="en-US" dirty="0">
                <a:solidFill>
                  <a:srgbClr val="FF0000"/>
                </a:solidFill>
              </a:rPr>
              <a:t>Principle of Locality</a:t>
            </a:r>
          </a:p>
          <a:p>
            <a:pPr lvl="1"/>
            <a:r>
              <a:rPr lang="en-US" altLang="en-US" dirty="0"/>
              <a:t>A program is likely to access a relatively small portion of its address space during any period of time</a:t>
            </a:r>
          </a:p>
          <a:p>
            <a:r>
              <a:rPr lang="en-US" altLang="en-US" dirty="0"/>
              <a:t>Each program is compiled into its own address space – a “virtual” address space</a:t>
            </a:r>
          </a:p>
          <a:p>
            <a:pPr lvl="1"/>
            <a:r>
              <a:rPr lang="en-US" altLang="en-US" dirty="0"/>
              <a:t>During run-time each </a:t>
            </a:r>
            <a:r>
              <a:rPr lang="en-US" altLang="en-US" dirty="0">
                <a:solidFill>
                  <a:schemeClr val="accent1"/>
                </a:solidFill>
              </a:rPr>
              <a:t>virtual</a:t>
            </a:r>
            <a:r>
              <a:rPr lang="en-US" altLang="en-US" dirty="0"/>
              <a:t> address must be translated to a </a:t>
            </a:r>
            <a:r>
              <a:rPr lang="en-US" altLang="en-US" dirty="0">
                <a:solidFill>
                  <a:schemeClr val="accent1"/>
                </a:solidFill>
              </a:rPr>
              <a:t>physical</a:t>
            </a:r>
            <a:r>
              <a:rPr lang="en-US" altLang="en-US" dirty="0"/>
              <a:t> address (an address in main memory)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9209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877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C1DF-9727-42D9-8E0D-412D7275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And then there was 5!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081C2-D188-4EBF-BA11-2A643ABC9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But 4 level tables still has lots of unused space</a:t>
            </a:r>
          </a:p>
          <a:p>
            <a:r>
              <a:rPr lang="en-US" dirty="0"/>
              <a:t>A new level, </a:t>
            </a:r>
            <a:r>
              <a:rPr lang="en-US" dirty="0">
                <a:solidFill>
                  <a:srgbClr val="FF0000"/>
                </a:solidFill>
              </a:rPr>
              <a:t>P4D</a:t>
            </a:r>
            <a:r>
              <a:rPr lang="en-US" dirty="0"/>
              <a:t>, is inserted between the PGD and the PUD</a:t>
            </a:r>
          </a:p>
          <a:p>
            <a:r>
              <a:rPr lang="en-US" dirty="0"/>
              <a:t>Merged since kernel version </a:t>
            </a:r>
            <a:r>
              <a:rPr lang="en-SG" dirty="0"/>
              <a:t>4.11-rc2</a:t>
            </a:r>
          </a:p>
          <a:p>
            <a:r>
              <a:rPr lang="en-SG" dirty="0"/>
              <a:t>But to date, there is no physical hardware support for 5 level paging</a:t>
            </a:r>
          </a:p>
          <a:p>
            <a:r>
              <a:rPr lang="en-US" dirty="0"/>
              <a:t>Systems running with five-level paging will support 52-bit physical addresses and 57-bit virtual addresses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213F4-EF1E-4055-9205-4386E818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A92A8-67AC-4F5D-95A7-09D85206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40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Canonical Addresses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“No processors supporting the Intel 64 architecture support more than 48 physical-address bits.”</a:t>
            </a:r>
          </a:p>
          <a:p>
            <a:endParaRPr lang="en-US" dirty="0"/>
          </a:p>
          <a:p>
            <a:r>
              <a:rPr lang="en-US" dirty="0"/>
              <a:t>The 16-bits (bits 63-48) of any 64-bit address must be a “sign extension” of Bit 47.</a:t>
            </a:r>
          </a:p>
          <a:p>
            <a:endParaRPr lang="en-US" dirty="0"/>
          </a:p>
          <a:p>
            <a:r>
              <a:rPr lang="en-US" dirty="0"/>
              <a:t>Such an address is known as a </a:t>
            </a:r>
            <a:r>
              <a:rPr lang="en-US" dirty="0">
                <a:solidFill>
                  <a:srgbClr val="FF0000"/>
                </a:solidFill>
              </a:rPr>
              <a:t>canonical address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Intel manual says: “If a linear-memory reference is not in canonical form, the implementation should generate an exception.”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526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Physical Page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During initialization, kernel builds a </a:t>
            </a:r>
            <a:r>
              <a:rPr lang="en-US" dirty="0">
                <a:solidFill>
                  <a:srgbClr val="FF0000"/>
                </a:solidFill>
              </a:rPr>
              <a:t>physical address map</a:t>
            </a:r>
          </a:p>
          <a:p>
            <a:r>
              <a:rPr lang="en-US" dirty="0"/>
              <a:t>It identifies the </a:t>
            </a:r>
            <a:r>
              <a:rPr lang="en-US" dirty="0">
                <a:solidFill>
                  <a:srgbClr val="FF0000"/>
                </a:solidFill>
              </a:rPr>
              <a:t>reserved page frames </a:t>
            </a:r>
            <a:r>
              <a:rPr lang="en-US" dirty="0"/>
              <a:t>that includes</a:t>
            </a:r>
          </a:p>
          <a:p>
            <a:pPr lvl="1"/>
            <a:r>
              <a:rPr lang="en-US" dirty="0"/>
              <a:t>Frames that are outside the available physical address range</a:t>
            </a:r>
          </a:p>
          <a:p>
            <a:pPr lvl="1"/>
            <a:r>
              <a:rPr lang="en-US" dirty="0"/>
              <a:t>Frames containing kernel code and initialized data structures</a:t>
            </a:r>
          </a:p>
          <a:p>
            <a:r>
              <a:rPr lang="en-US" dirty="0"/>
              <a:t>A page contained in a reserved page frame can never be dynamically assigned or swapped to disk.</a:t>
            </a:r>
          </a:p>
          <a:p>
            <a:r>
              <a:rPr lang="en-US" dirty="0"/>
              <a:t>Generally, Linux kernel is in RAM starting from physical address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0x00100000</a:t>
            </a:r>
          </a:p>
          <a:p>
            <a:pPr lvl="1"/>
            <a:r>
              <a:rPr lang="en-US" dirty="0"/>
              <a:t>Gives deference to the BIOS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720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64-bit Linux Memory Map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32" y="1493497"/>
            <a:ext cx="9444165" cy="462438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224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View from 30,000 feet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506176" y="1603107"/>
            <a:ext cx="894624" cy="4426511"/>
            <a:chOff x="2651294" y="1742710"/>
            <a:chExt cx="894624" cy="4426511"/>
          </a:xfrm>
        </p:grpSpPr>
        <p:sp>
          <p:nvSpPr>
            <p:cNvPr id="6" name="Rectangle 5"/>
            <p:cNvSpPr/>
            <p:nvPr/>
          </p:nvSpPr>
          <p:spPr>
            <a:xfrm>
              <a:off x="2652458" y="2073106"/>
              <a:ext cx="893460" cy="1158705"/>
            </a:xfrm>
            <a:prstGeom prst="rect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51294" y="3230648"/>
              <a:ext cx="893460" cy="215105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706772" y="5430557"/>
              <a:ext cx="76899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Virtual</a:t>
              </a:r>
            </a:p>
            <a:p>
              <a:pPr algn="ctr"/>
              <a:r>
                <a:rPr lang="en-US" sz="1400" dirty="0"/>
                <a:t>Address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776791" y="2358126"/>
              <a:ext cx="612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User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61187" y="1742710"/>
              <a:ext cx="8694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Process 1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55622" y="3941457"/>
              <a:ext cx="6526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Kernel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504640" y="1601943"/>
            <a:ext cx="894624" cy="4426511"/>
            <a:chOff x="2651294" y="1742710"/>
            <a:chExt cx="894624" cy="4426511"/>
          </a:xfrm>
        </p:grpSpPr>
        <p:sp>
          <p:nvSpPr>
            <p:cNvPr id="14" name="Rectangle 13"/>
            <p:cNvSpPr/>
            <p:nvPr/>
          </p:nvSpPr>
          <p:spPr>
            <a:xfrm>
              <a:off x="2652458" y="2073106"/>
              <a:ext cx="893460" cy="1158705"/>
            </a:xfrm>
            <a:prstGeom prst="rect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51294" y="3230648"/>
              <a:ext cx="893460" cy="215105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06772" y="5430557"/>
              <a:ext cx="76899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Virtual</a:t>
              </a:r>
            </a:p>
            <a:p>
              <a:pPr algn="ctr"/>
              <a:r>
                <a:rPr lang="en-US" sz="1400" dirty="0"/>
                <a:t>Address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776791" y="2358126"/>
              <a:ext cx="612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User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661187" y="1742710"/>
              <a:ext cx="8694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Process 2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755622" y="3941457"/>
              <a:ext cx="6526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Kernel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</p:grpSp>
      <p:sp>
        <p:nvSpPr>
          <p:cNvPr id="20" name="Rectangle 19"/>
          <p:cNvSpPr/>
          <p:nvPr/>
        </p:nvSpPr>
        <p:spPr>
          <a:xfrm>
            <a:off x="7503665" y="3092207"/>
            <a:ext cx="788757" cy="116568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Physical</a:t>
            </a:r>
          </a:p>
          <a:p>
            <a:pPr algn="ctr"/>
            <a:r>
              <a:rPr lang="en-US" sz="1200" dirty="0"/>
              <a:t>Memory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6414760" y="3085227"/>
            <a:ext cx="308522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406619" y="4263711"/>
            <a:ext cx="308522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400800" y="2233648"/>
            <a:ext cx="1109844" cy="110286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392656" y="2728072"/>
            <a:ext cx="1109844" cy="110286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8292421" y="2010284"/>
            <a:ext cx="1207567" cy="18497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8298238" y="2372089"/>
            <a:ext cx="1207567" cy="18497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 rot="2725941">
            <a:off x="6330442" y="2620413"/>
            <a:ext cx="771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maps to</a:t>
            </a:r>
          </a:p>
        </p:txBody>
      </p:sp>
      <p:sp>
        <p:nvSpPr>
          <p:cNvPr id="32" name="TextBox 31"/>
          <p:cNvSpPr txBox="1"/>
          <p:nvPr/>
        </p:nvSpPr>
        <p:spPr>
          <a:xfrm rot="18215846">
            <a:off x="8779313" y="2542468"/>
            <a:ext cx="771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maps to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5341" y="2477954"/>
            <a:ext cx="427883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Some parts of user space of any process maps to parts of physical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ALL</a:t>
            </a:r>
            <a:r>
              <a:rPr lang="en-US" sz="2000" dirty="0"/>
              <a:t> of physical memory maps to a fixed region in kernel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Some parts of kernel space will map into parts of physical memory (</a:t>
            </a:r>
            <a:r>
              <a:rPr lang="en-US" sz="2000" dirty="0" err="1"/>
              <a:t>vmalloc</a:t>
            </a:r>
            <a:r>
              <a:rPr lang="en-US" sz="2000" dirty="0"/>
              <a:t>/</a:t>
            </a:r>
            <a:r>
              <a:rPr lang="en-US" sz="2000" dirty="0" err="1"/>
              <a:t>ioremap</a:t>
            </a:r>
            <a:r>
              <a:rPr lang="en-US" sz="2000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Master Kernel Page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kernel uses a single set of page tables</a:t>
            </a:r>
          </a:p>
          <a:p>
            <a:pPr lvl="1"/>
            <a:r>
              <a:rPr lang="en-US" dirty="0"/>
              <a:t>Never directly used but changes need to be propagated to all processes</a:t>
            </a:r>
          </a:p>
          <a:p>
            <a:pPr lvl="2"/>
            <a:r>
              <a:rPr lang="en-US" dirty="0"/>
              <a:t>Sharing at PGD level</a:t>
            </a:r>
          </a:p>
          <a:p>
            <a:pPr lvl="1"/>
            <a:r>
              <a:rPr lang="en-US" dirty="0"/>
              <a:t>Pointed to by the root variable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swapper_pg_dir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Set up during initialization</a:t>
            </a:r>
          </a:p>
          <a:p>
            <a:pPr lvl="1"/>
            <a:r>
              <a:rPr lang="en-US" dirty="0"/>
              <a:t>Held in a master memory descriptor (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init_mm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It is the page tables of Process 0</a:t>
            </a:r>
          </a:p>
          <a:p>
            <a:pPr lvl="1"/>
            <a:endParaRPr lang="en-US" dirty="0"/>
          </a:p>
          <a:p>
            <a:r>
              <a:rPr lang="en-US" dirty="0"/>
              <a:t>A copy of the kernel page tables is in every process</a:t>
            </a:r>
          </a:p>
          <a:p>
            <a:pPr lvl="1"/>
            <a:r>
              <a:rPr lang="en-US" dirty="0"/>
              <a:t>Updating it is very expensive – but only needed when a new kernel PGD entry is added</a:t>
            </a:r>
          </a:p>
          <a:p>
            <a:pPr lvl="1"/>
            <a:r>
              <a:rPr lang="en-US" dirty="0"/>
              <a:t>Uses a “deferred” approach by reference to the master copy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0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Direct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of the available physical memory is mapped into the kernel virtual space as a </a:t>
            </a:r>
            <a:r>
              <a:rPr lang="en-US" dirty="0">
                <a:solidFill>
                  <a:srgbClr val="FF0000"/>
                </a:solidFill>
              </a:rPr>
              <a:t>contiguous</a:t>
            </a:r>
            <a:r>
              <a:rPr lang="en-US" dirty="0"/>
              <a:t> block starting from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</a:p>
          <a:p>
            <a:pPr lvl="1"/>
            <a:r>
              <a:rPr lang="en-US" dirty="0"/>
              <a:t>Gives kernel full and easy access to any page frame</a:t>
            </a:r>
          </a:p>
          <a:p>
            <a:pPr lvl="1"/>
            <a:r>
              <a:rPr lang="en-US" dirty="0"/>
              <a:t>Protection has to be in place</a:t>
            </a:r>
          </a:p>
          <a:p>
            <a:pPr lvl="1"/>
            <a:r>
              <a:rPr lang="en-US" dirty="0"/>
              <a:t>For 32-bit, can be configured; normally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 is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0xC00000000</a:t>
            </a:r>
          </a:p>
          <a:p>
            <a:pPr lvl="1"/>
            <a:r>
              <a:rPr lang="en-US" dirty="0"/>
              <a:t>For 64-bit,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 is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0xffff880000000000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03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VMALLOC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can allocate, deallocate non-contiguous memory using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calls</a:t>
            </a:r>
          </a:p>
          <a:p>
            <a:endParaRPr lang="en-US" dirty="0"/>
          </a:p>
          <a:p>
            <a:r>
              <a:rPr lang="en-US" dirty="0"/>
              <a:t>Works in a way similar to user level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60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fixmap</a:t>
            </a:r>
            <a:r>
              <a:rPr lang="en-US" dirty="0">
                <a:solidFill>
                  <a:srgbClr val="0070C0"/>
                </a:solidFill>
              </a:rPr>
              <a:t> addresses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fix-mapped linear address</a:t>
            </a:r>
            <a:r>
              <a:rPr lang="en-US" dirty="0"/>
              <a:t> is a constant linear address whose corresponding physical address does not have to be the linear address minus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, but rather a physical address set in an arbitrary way</a:t>
            </a:r>
          </a:p>
          <a:p>
            <a:endParaRPr lang="en-US" dirty="0"/>
          </a:p>
          <a:p>
            <a:r>
              <a:rPr lang="en-US" dirty="0"/>
              <a:t>Used for supporting special hardware like APIC</a:t>
            </a:r>
          </a:p>
          <a:p>
            <a:endParaRPr lang="en-US" dirty="0"/>
          </a:p>
          <a:p>
            <a:r>
              <a:rPr lang="en-US" dirty="0"/>
              <a:t>Also used for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vsyscall</a:t>
            </a:r>
            <a:r>
              <a:rPr lang="en-US" dirty="0"/>
              <a:t> implementation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591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Kernel and the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frequently used fields of a data structure are placed at the low offset within the data structure, so they can be cached in the same line. </a:t>
            </a:r>
          </a:p>
          <a:p>
            <a:endParaRPr lang="en-US" dirty="0"/>
          </a:p>
          <a:p>
            <a:r>
              <a:rPr lang="en-US" dirty="0"/>
              <a:t>When allocating a large set of data structures, the kernel tries to store each of them in memory in such a way that all cache lines are used uniformly.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16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 physically addressed machine</a:t>
            </a:r>
          </a:p>
        </p:txBody>
      </p:sp>
      <p:pic>
        <p:nvPicPr>
          <p:cNvPr id="15913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636" y="1472475"/>
            <a:ext cx="5697241" cy="4637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11DE4-D229-4F29-A3EB-0D4CCC5E38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260" y="2729374"/>
            <a:ext cx="2506889" cy="185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2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Working with the TLB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the kernel, and </a:t>
            </a:r>
            <a:r>
              <a:rPr lang="en-US" i="1" dirty="0">
                <a:solidFill>
                  <a:srgbClr val="FF0000"/>
                </a:solidFill>
              </a:rPr>
              <a:t>not</a:t>
            </a:r>
            <a:r>
              <a:rPr lang="en-US" dirty="0"/>
              <a:t> the hardware, that decides when a mapping between a linear and a physical address is no longer valid.</a:t>
            </a:r>
          </a:p>
          <a:p>
            <a:endParaRPr lang="en-US" dirty="0"/>
          </a:p>
          <a:p>
            <a:r>
              <a:rPr lang="en-US" dirty="0"/>
              <a:t>Entire TLB may be flushed by certain changes</a:t>
            </a:r>
          </a:p>
          <a:p>
            <a:pPr lvl="1"/>
            <a:r>
              <a:rPr lang="en-US" dirty="0"/>
              <a:t>Such as changing CR3</a:t>
            </a:r>
          </a:p>
          <a:p>
            <a:pPr lvl="1"/>
            <a:endParaRPr lang="en-US" dirty="0"/>
          </a:p>
          <a:p>
            <a:r>
              <a:rPr lang="en-US" dirty="0"/>
              <a:t>Or individual TLB entry</a:t>
            </a:r>
          </a:p>
          <a:p>
            <a:pPr lvl="1"/>
            <a:r>
              <a:rPr lang="en-US" dirty="0"/>
              <a:t>‘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invlpg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</a:t>
            </a:r>
            <a:r>
              <a:rPr lang="en-US" dirty="0"/>
              <a:t>’ x86 instruction will invalidate the TLB entry containing the address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58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Avoiding TLB flushes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TLB flush not needed if:</a:t>
            </a:r>
          </a:p>
          <a:p>
            <a:pPr lvl="1"/>
            <a:r>
              <a:rPr lang="en-US" dirty="0"/>
              <a:t>The next process selected for scheduling has the same set of page tables as the current one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Scheduler selects a kernel thread</a:t>
            </a:r>
          </a:p>
          <a:p>
            <a:pPr lvl="2"/>
            <a:r>
              <a:rPr lang="en-US" dirty="0"/>
              <a:t>It “uses” the same page tables as the current process</a:t>
            </a:r>
          </a:p>
          <a:p>
            <a:pPr lvl="3"/>
            <a:r>
              <a:rPr lang="en-US" dirty="0"/>
              <a:t>Kernel space is largely the same for all processes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267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Descriptor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page</a:t>
            </a:r>
            <a:r>
              <a:rPr lang="en-US" dirty="0"/>
              <a:t>” in include/</a:t>
            </a:r>
            <a:r>
              <a:rPr lang="en-US" dirty="0" err="1"/>
              <a:t>linux</a:t>
            </a:r>
            <a:r>
              <a:rPr lang="en-US" dirty="0"/>
              <a:t>/</a:t>
            </a:r>
            <a:r>
              <a:rPr lang="en-US" dirty="0" err="1"/>
              <a:t>mm_types.h</a:t>
            </a:r>
            <a:endParaRPr lang="en-US" dirty="0"/>
          </a:p>
          <a:p>
            <a:endParaRPr lang="en-US" dirty="0"/>
          </a:p>
          <a:p>
            <a:r>
              <a:rPr lang="en-US" dirty="0"/>
              <a:t>One per page frame</a:t>
            </a:r>
          </a:p>
          <a:p>
            <a:pPr lvl="1"/>
            <a:r>
              <a:rPr lang="en-US" dirty="0"/>
              <a:t>32 bytes or more</a:t>
            </a:r>
          </a:p>
          <a:p>
            <a:pPr lvl="1"/>
            <a:r>
              <a:rPr lang="en-US" dirty="0"/>
              <a:t>Keeps the key information about the page frame including permissions, reference counts etc.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594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E5B8C4-E4EF-46B0-B7DA-D0318125F0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Table Isolation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E1EC074-ED11-489B-9DC6-F959174755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7386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CAB9-2145-4300-9A48-F500E89E9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Table Isolation (PTI)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8E776-2957-4863-9E7A-C9DD096F9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Previously known as KAISER</a:t>
            </a:r>
          </a:p>
          <a:p>
            <a:r>
              <a:rPr lang="en-US" dirty="0"/>
              <a:t>Countermeasure against attacks on the shared user/kernel address space</a:t>
            </a:r>
          </a:p>
          <a:p>
            <a:r>
              <a:rPr lang="en-US" dirty="0"/>
              <a:t>Basic idea:</a:t>
            </a:r>
          </a:p>
          <a:p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35AE-8832-4154-9B6F-032B00A3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868F1-ECAE-4264-9C91-2C0588BBB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AA4EC2-395C-4A58-AE70-AE51F366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598" y="3107588"/>
            <a:ext cx="3066695" cy="2546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CFF20B-FF5F-4A5A-A4E7-B457D3BEA2BB}"/>
              </a:ext>
            </a:extLst>
          </p:cNvPr>
          <p:cNvSpPr txBox="1"/>
          <p:nvPr/>
        </p:nvSpPr>
        <p:spPr>
          <a:xfrm>
            <a:off x="1537648" y="3839570"/>
            <a:ext cx="60784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Two sets of page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the kernel is entered via </a:t>
            </a:r>
            <a:r>
              <a:rPr lang="en-US" dirty="0" err="1"/>
              <a:t>syscalls</a:t>
            </a:r>
            <a:r>
              <a:rPr lang="en-US" dirty="0"/>
              <a:t>, interrupts or exceptions, the page tables are switched to the full “kernel” copy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the system switches back to user mode, the user copy is used again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userspace</a:t>
            </a:r>
            <a:r>
              <a:rPr lang="en-US" dirty="0"/>
              <a:t> page tables contain only a minimal amount of kernel data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4100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B494C-4F35-4910-B173-B61F3C2DD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full set of page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9C0D3-9BED-4DBB-97CE-25CA59AA2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complete mapping of </a:t>
            </a:r>
            <a:r>
              <a:rPr lang="en-US" dirty="0" err="1"/>
              <a:t>userspace</a:t>
            </a:r>
            <a:r>
              <a:rPr lang="en-US" dirty="0"/>
              <a:t> that the kernel can use for things like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copy_to_user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The user portion of the kernel page tables is crippled by setting the “not executable” (NX) bit in the top level</a:t>
            </a:r>
          </a:p>
          <a:p>
            <a:pPr lvl="1"/>
            <a:r>
              <a:rPr lang="en-US" dirty="0"/>
              <a:t>Any mistake in switching CR3 to </a:t>
            </a:r>
            <a:r>
              <a:rPr lang="en-US" dirty="0" err="1"/>
              <a:t>userspace</a:t>
            </a:r>
            <a:r>
              <a:rPr lang="en-US" dirty="0"/>
              <a:t> will cause an exception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2AD3A-EABD-4A68-BD85-035C951E5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628BC-A022-4BDD-AC49-2431BF3C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7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A5EB4-289C-4A21-B0A6-EAAD1582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</a:t>
            </a:r>
            <a:r>
              <a:rPr lang="en-SG" dirty="0" err="1">
                <a:solidFill>
                  <a:srgbClr val="0070C0"/>
                </a:solidFill>
              </a:rPr>
              <a:t>userspace</a:t>
            </a:r>
            <a:r>
              <a:rPr lang="en-SG" dirty="0">
                <a:solidFill>
                  <a:srgbClr val="0070C0"/>
                </a:solidFill>
              </a:rPr>
              <a:t> page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ABF8A-C1E3-48C9-ACAE-7DB4E073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Userspace</a:t>
            </a:r>
            <a:r>
              <a:rPr lang="en-US" dirty="0"/>
              <a:t> page tables map only the kernel data needed to enter and exit the kernel </a:t>
            </a:r>
          </a:p>
          <a:p>
            <a:pPr lvl="1"/>
            <a:r>
              <a:rPr lang="en-US" dirty="0"/>
              <a:t>This data is entirely contained in the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cpu_entry_area</a:t>
            </a:r>
            <a:r>
              <a:rPr lang="en-US" dirty="0"/>
              <a:t> structure</a:t>
            </a:r>
          </a:p>
          <a:p>
            <a:pPr lvl="1"/>
            <a:endParaRPr lang="en-US" dirty="0"/>
          </a:p>
          <a:p>
            <a:r>
              <a:rPr lang="en-US" dirty="0"/>
              <a:t>Ensures in </a:t>
            </a:r>
            <a:r>
              <a:rPr lang="en-US" dirty="0" err="1"/>
              <a:t>userspace</a:t>
            </a:r>
            <a:r>
              <a:rPr lang="en-US" dirty="0"/>
              <a:t> cannot access the bulk of kernel mappings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439C5-4C04-42F1-AC8D-3B7EC0B2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B3D927-72F7-4579-9110-A0F450CA3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2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E3D0-2EFA-4C2B-AAFD-5F6B6E793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Shadowed CR3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FADC0-4341-4B42-8B11-E7584BD78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A68D1-B7B2-4C9D-9E21-5276E45E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5F611A-0250-4385-A784-7AEE41FCA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819" y="1513683"/>
            <a:ext cx="8135711" cy="39195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1381D8-9CF5-4CD8-BD50-410129EA9AE6}"/>
              </a:ext>
            </a:extLst>
          </p:cNvPr>
          <p:cNvSpPr txBox="1"/>
          <p:nvPr/>
        </p:nvSpPr>
        <p:spPr>
          <a:xfrm>
            <a:off x="7649936" y="5433142"/>
            <a:ext cx="3082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dirty="0"/>
              <a:t>Source: </a:t>
            </a:r>
            <a:r>
              <a:rPr lang="en-SG" sz="1400" dirty="0">
                <a:hlinkClick r:id="rId3"/>
              </a:rPr>
              <a:t>https://gruss.cc/files/kaiser.pdf</a:t>
            </a:r>
            <a:r>
              <a:rPr lang="en-SG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551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Linux Memory Management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44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308A-CBE1-4E2B-A756-60ABAEAF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Virtual memory of 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2BD8-38BD-4760-B891-D5F775C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First set up by the loader using the ELF of the application</a:t>
            </a:r>
          </a:p>
          <a:p>
            <a:endParaRPr lang="en-SG" dirty="0"/>
          </a:p>
          <a:p>
            <a:r>
              <a:rPr lang="en-SG" dirty="0"/>
              <a:t>Heap area virtual pages are allocated using </a:t>
            </a:r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brk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SG" dirty="0"/>
          </a:p>
          <a:p>
            <a:r>
              <a:rPr lang="en-SG" dirty="0"/>
              <a:t>Alternatively, files can be </a:t>
            </a:r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mmap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SG" dirty="0"/>
              <a:t>into the virtual address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A0433-0D2A-4F34-9632-892851B9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399DB-0A73-4406-A6FD-13203F1C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6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Using physical addressing</a:t>
            </a:r>
          </a:p>
        </p:txBody>
      </p:sp>
      <p:sp>
        <p:nvSpPr>
          <p:cNvPr id="15923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All programs share one address space: the </a:t>
            </a:r>
            <a:r>
              <a:rPr lang="en-US" altLang="en-US" dirty="0">
                <a:solidFill>
                  <a:srgbClr val="FF0000"/>
                </a:solidFill>
              </a:rPr>
              <a:t>physical</a:t>
            </a:r>
            <a:r>
              <a:rPr lang="en-US" altLang="en-US" dirty="0"/>
              <a:t> address space</a:t>
            </a:r>
          </a:p>
          <a:p>
            <a:endParaRPr lang="en-US" altLang="en-US" dirty="0"/>
          </a:p>
          <a:p>
            <a:r>
              <a:rPr lang="en-US" altLang="en-US" dirty="0"/>
              <a:t>Machine language programs must be aware of the machine organization</a:t>
            </a:r>
          </a:p>
          <a:p>
            <a:endParaRPr lang="en-US" altLang="en-US" dirty="0"/>
          </a:p>
          <a:p>
            <a:r>
              <a:rPr lang="en-US" altLang="en-US" dirty="0"/>
              <a:t>No way to prevent a program from accessing any machine resource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479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User Level Processes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857" y="1838907"/>
            <a:ext cx="5715000" cy="3333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71413" y="5409617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270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Virtual Memory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042" y="1500732"/>
            <a:ext cx="4934676" cy="43008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52897" y="5730704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7663045" y="2148723"/>
            <a:ext cx="894622" cy="2144071"/>
            <a:chOff x="7663045" y="2148723"/>
            <a:chExt cx="894622" cy="2144071"/>
          </a:xfrm>
        </p:grpSpPr>
        <p:sp>
          <p:nvSpPr>
            <p:cNvPr id="8" name="Oval 7"/>
            <p:cNvSpPr/>
            <p:nvPr/>
          </p:nvSpPr>
          <p:spPr>
            <a:xfrm>
              <a:off x="7685148" y="3999627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7677005" y="3579655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663045" y="2148723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54003" y="3692501"/>
            <a:ext cx="3636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Also called a (virtual) memory region</a:t>
            </a:r>
          </a:p>
        </p:txBody>
      </p:sp>
      <p:cxnSp>
        <p:nvCxnSpPr>
          <p:cNvPr id="14" name="Straight Arrow Connector 13"/>
          <p:cNvCxnSpPr>
            <a:stCxn id="12" idx="3"/>
          </p:cNvCxnSpPr>
          <p:nvPr/>
        </p:nvCxnSpPr>
        <p:spPr>
          <a:xfrm>
            <a:off x="4690961" y="3877167"/>
            <a:ext cx="1235189" cy="1085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Lazy Expansion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228" y="1602599"/>
            <a:ext cx="6829425" cy="40576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52897" y="5730704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49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VMA</a:t>
            </a:r>
            <a:r>
              <a:rPr lang="en-US" dirty="0">
                <a:solidFill>
                  <a:srgbClr val="0070C0"/>
                </a:solidFill>
              </a:rPr>
              <a:t> operations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496" y="1409736"/>
            <a:ext cx="5334000" cy="48482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8706" y="2854882"/>
            <a:ext cx="3413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new file is </a:t>
            </a:r>
            <a:r>
              <a:rPr lang="en-US" dirty="0" err="1"/>
              <a:t>mmap’ed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new shared memory segment is created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447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Searching the </a:t>
            </a:r>
            <a:r>
              <a:rPr lang="en-US" dirty="0" err="1">
                <a:solidFill>
                  <a:srgbClr val="0070C0"/>
                </a:solidFill>
              </a:rPr>
              <a:t>VMA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frequent operation is to find the region a virtual address is in</a:t>
            </a:r>
          </a:p>
          <a:p>
            <a:r>
              <a:rPr lang="en-US" dirty="0"/>
              <a:t>Either using the linked list to search linearly</a:t>
            </a:r>
          </a:p>
          <a:p>
            <a:r>
              <a:rPr lang="en-US" dirty="0"/>
              <a:t>Or (for processes with many memory regions) - a </a:t>
            </a:r>
            <a:r>
              <a:rPr lang="en-US" dirty="0">
                <a:solidFill>
                  <a:srgbClr val="FF0000"/>
                </a:solidFill>
              </a:rPr>
              <a:t>red-black tree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27" y="3689959"/>
            <a:ext cx="4606538" cy="205510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354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82EC44-1300-4861-809D-89D169CB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FF0000"/>
                </a:solidFill>
              </a:rPr>
              <a:t>On Physical Memory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EBE4F4-60C0-476A-A63F-A4AA1823C2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49481-EBCA-4460-ACD6-CA467E34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AFE48-5D26-4CF3-BA60-133DCC11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618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memory is divided into zones</a:t>
            </a:r>
          </a:p>
          <a:p>
            <a:endParaRPr lang="en-US" dirty="0"/>
          </a:p>
          <a:p>
            <a:r>
              <a:rPr lang="en-US" dirty="0"/>
              <a:t>One major reason: </a:t>
            </a:r>
            <a:r>
              <a:rPr lang="en-US" dirty="0">
                <a:solidFill>
                  <a:srgbClr val="FF0000"/>
                </a:solidFill>
              </a:rPr>
              <a:t>direct-memory access</a:t>
            </a:r>
          </a:p>
          <a:p>
            <a:pPr lvl="1"/>
            <a:r>
              <a:rPr lang="en-US" dirty="0"/>
              <a:t>Devices read/write data directly into memory without CPU involvement after setup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306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Direct Memory Access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subsystem direct access to memory independent of CPU</a:t>
            </a:r>
          </a:p>
          <a:p>
            <a:pPr lvl="1"/>
            <a:r>
              <a:rPr lang="en-US" dirty="0"/>
              <a:t>Frees up the CPU</a:t>
            </a:r>
          </a:p>
          <a:p>
            <a:endParaRPr lang="en-US" dirty="0"/>
          </a:p>
          <a:p>
            <a:r>
              <a:rPr lang="en-US" dirty="0"/>
              <a:t>Can also be used for memory to memory copying, or scatter-gather operations</a:t>
            </a:r>
          </a:p>
          <a:p>
            <a:endParaRPr lang="en-US" dirty="0"/>
          </a:p>
          <a:p>
            <a:r>
              <a:rPr lang="en-US" dirty="0"/>
              <a:t>Used by many including disk drive controllers, graphics cards, network cards and sound cards.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014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Example: AMD </a:t>
            </a:r>
            <a:r>
              <a:rPr lang="en-US" dirty="0" err="1">
                <a:solidFill>
                  <a:srgbClr val="0070C0"/>
                </a:solidFill>
              </a:rPr>
              <a:t>DirectGMA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098" y="1835235"/>
            <a:ext cx="6819900" cy="385762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056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DMA modes of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Burst mode / Block transfer mode</a:t>
            </a:r>
          </a:p>
          <a:p>
            <a:pPr lvl="1"/>
            <a:r>
              <a:rPr lang="en-US" dirty="0"/>
              <a:t>DMA controls bus and fastest in transfer</a:t>
            </a:r>
          </a:p>
          <a:p>
            <a:endParaRPr lang="en-US" dirty="0"/>
          </a:p>
          <a:p>
            <a:r>
              <a:rPr lang="en-US" dirty="0"/>
              <a:t>Cycle stealing mode</a:t>
            </a:r>
          </a:p>
          <a:p>
            <a:pPr lvl="1"/>
            <a:r>
              <a:rPr lang="en-US" dirty="0"/>
              <a:t>Interleave bus with CPU</a:t>
            </a:r>
          </a:p>
          <a:p>
            <a:pPr lvl="1"/>
            <a:endParaRPr lang="en-US" dirty="0"/>
          </a:p>
          <a:p>
            <a:r>
              <a:rPr lang="en-US" dirty="0"/>
              <a:t>Transparent mode</a:t>
            </a:r>
          </a:p>
          <a:p>
            <a:pPr lvl="1"/>
            <a:r>
              <a:rPr lang="en-US" dirty="0"/>
              <a:t>Slowest mode: DMA uses bus only when CPU is not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11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The solution: virtual addressing</a:t>
            </a:r>
          </a:p>
        </p:txBody>
      </p:sp>
      <p:sp>
        <p:nvSpPr>
          <p:cNvPr id="1593347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7447005" cy="4351338"/>
          </a:xfrm>
        </p:spPr>
        <p:txBody>
          <a:bodyPr>
            <a:normAutofit/>
          </a:bodyPr>
          <a:lstStyle/>
          <a:p>
            <a:r>
              <a:rPr lang="en-US" altLang="en-US" dirty="0"/>
              <a:t>User programs run in an standardized virtual address space</a:t>
            </a:r>
          </a:p>
          <a:p>
            <a:r>
              <a:rPr lang="en-US" altLang="en-US" dirty="0">
                <a:solidFill>
                  <a:srgbClr val="5A11FD"/>
                </a:solidFill>
              </a:rPr>
              <a:t>Address Translation</a:t>
            </a:r>
            <a:r>
              <a:rPr lang="en-US" altLang="en-US" dirty="0"/>
              <a:t> hardware managed by the operating system (OS) maps virtual address to physical memory</a:t>
            </a:r>
          </a:p>
          <a:p>
            <a:r>
              <a:rPr lang="en-US" altLang="en-US" dirty="0"/>
              <a:t>Hardware supports “modern” OS features: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Protection, 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Translation, 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Sharing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3646" y="1223317"/>
            <a:ext cx="2733932" cy="455499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954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trouble with DMA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DMA works only with physical addresses</a:t>
            </a:r>
          </a:p>
          <a:p>
            <a:pPr lvl="1"/>
            <a:r>
              <a:rPr lang="en-US" dirty="0"/>
              <a:t>OS must set it up</a:t>
            </a:r>
          </a:p>
          <a:p>
            <a:pPr lvl="1"/>
            <a:endParaRPr lang="en-US" dirty="0"/>
          </a:p>
          <a:p>
            <a:r>
              <a:rPr lang="en-US" dirty="0"/>
              <a:t>Legacy DMA have limited address bits</a:t>
            </a:r>
          </a:p>
          <a:p>
            <a:pPr lvl="1"/>
            <a:r>
              <a:rPr lang="en-US" dirty="0"/>
              <a:t>Legacy x86 only up to 16MB of physical memory</a:t>
            </a:r>
          </a:p>
          <a:p>
            <a:pPr lvl="1"/>
            <a:endParaRPr lang="en-US" dirty="0"/>
          </a:p>
          <a:p>
            <a:r>
              <a:rPr lang="en-US" dirty="0"/>
              <a:t>PCI-e can do 32 or 64 bit DMA</a:t>
            </a:r>
          </a:p>
          <a:p>
            <a:pPr lvl="1"/>
            <a:r>
              <a:rPr lang="en-US" dirty="0"/>
              <a:t>64-bit almost never implemented/used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42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physical memory must be set aside for DMA use</a:t>
            </a:r>
          </a:p>
          <a:p>
            <a:pPr lvl="1"/>
            <a:r>
              <a:rPr lang="en-US" dirty="0"/>
              <a:t>And they must be in certain ranges</a:t>
            </a:r>
          </a:p>
          <a:p>
            <a:pPr lvl="1"/>
            <a:r>
              <a:rPr lang="en-US" dirty="0"/>
              <a:t>In x86-64,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ZONE_DMA</a:t>
            </a:r>
            <a:r>
              <a:rPr lang="en-US" dirty="0"/>
              <a:t> (16MB) 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ZONE_DMA32</a:t>
            </a:r>
            <a:r>
              <a:rPr lang="en-US" dirty="0"/>
              <a:t> (4GB)</a:t>
            </a:r>
          </a:p>
          <a:p>
            <a:pPr lvl="1"/>
            <a:endParaRPr lang="en-US" dirty="0"/>
          </a:p>
          <a:p>
            <a:r>
              <a:rPr lang="en-US" dirty="0"/>
              <a:t>Others: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ZONE_NORMAL</a:t>
            </a:r>
            <a:r>
              <a:rPr lang="en-US" dirty="0"/>
              <a:t>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ZONE_HIGHMEM</a:t>
            </a:r>
            <a:r>
              <a:rPr lang="en-US" dirty="0"/>
              <a:t>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ZONE_DEVICE</a:t>
            </a:r>
            <a:endParaRPr lang="en-US" dirty="0"/>
          </a:p>
          <a:p>
            <a:endParaRPr lang="en-US" dirty="0"/>
          </a:p>
          <a:p>
            <a:r>
              <a:rPr lang="en-US" dirty="0"/>
              <a:t>Page allocation must be done to the correct zone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2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Zoned Page Frame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165" y="2129601"/>
            <a:ext cx="5829300" cy="31432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1233" y="2128947"/>
            <a:ext cx="52979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Zone allocator receives requests for allocation and deallocation of dynamic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Actual work done by the Buddy System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better performance, a small cache is used for fast, single frame allocation requests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521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Reserved Page Frame Pool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normal memory allocation, if not enough free memory, must put request on hold then do memory reclamation</a:t>
            </a:r>
          </a:p>
          <a:p>
            <a:pPr lvl="1"/>
            <a:r>
              <a:rPr lang="en-US" dirty="0"/>
              <a:t>But some request must not block in the kernel (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GFP_ATOMIC</a:t>
            </a:r>
            <a:r>
              <a:rPr lang="en-US" dirty="0"/>
              <a:t>), e.g. inside interrupt servicing routines</a:t>
            </a:r>
          </a:p>
          <a:p>
            <a:pPr lvl="1"/>
            <a:endParaRPr lang="en-US" dirty="0"/>
          </a:p>
          <a:p>
            <a:r>
              <a:rPr lang="en-US" dirty="0"/>
              <a:t>Solution: reserve a small amount of free memory for atomic allocation</a:t>
            </a:r>
          </a:p>
          <a:p>
            <a:endParaRPr lang="en-US" dirty="0"/>
          </a:p>
          <a:p>
            <a:r>
              <a:rPr lang="en-US" dirty="0"/>
              <a:t>Need to “top up” if too low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07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Different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/>
              <a:t>Allocates contiguous </a:t>
            </a:r>
            <a:r>
              <a:rPr lang="en-US" dirty="0">
                <a:solidFill>
                  <a:srgbClr val="FF0000"/>
                </a:solidFill>
              </a:rPr>
              <a:t>physical</a:t>
            </a:r>
            <a:r>
              <a:rPr lang="en-US" dirty="0"/>
              <a:t> memory</a:t>
            </a:r>
          </a:p>
          <a:p>
            <a:pPr lvl="1"/>
            <a:r>
              <a:rPr lang="en-US" dirty="0"/>
              <a:t>A “must” for DMA especially</a:t>
            </a:r>
          </a:p>
          <a:p>
            <a:pPr lvl="1"/>
            <a:endParaRPr lang="en-US" dirty="0"/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/>
              <a:t>Allocates contiguous </a:t>
            </a:r>
            <a:r>
              <a:rPr lang="en-US" dirty="0">
                <a:solidFill>
                  <a:srgbClr val="FF0000"/>
                </a:solidFill>
              </a:rPr>
              <a:t>virtual</a:t>
            </a:r>
            <a:r>
              <a:rPr lang="en-US" dirty="0"/>
              <a:t> memory</a:t>
            </a:r>
          </a:p>
          <a:p>
            <a:pPr lvl="1"/>
            <a:endParaRPr lang="en-US" dirty="0"/>
          </a:p>
          <a:p>
            <a:r>
              <a:rPr lang="en-US" dirty="0"/>
              <a:t>Strictly for use inside the kernel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5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External 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Allocation and deallocation of groups of contiguous page frames of different sizes may lead to a situation of several small blocks of free page frames scattered inside blocks of allocated page frames</a:t>
            </a:r>
          </a:p>
          <a:p>
            <a:endParaRPr lang="en-US" dirty="0"/>
          </a:p>
          <a:p>
            <a:r>
              <a:rPr lang="en-US" dirty="0"/>
              <a:t>Linux uses the </a:t>
            </a:r>
            <a:r>
              <a:rPr lang="en-US" dirty="0">
                <a:solidFill>
                  <a:srgbClr val="FF0000"/>
                </a:solidFill>
              </a:rPr>
              <a:t>Buddy Allocation Algorithm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862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The Buddy System Algorithm </a:t>
            </a:r>
            <a:endParaRPr lang="en-US" altLang="en-US" sz="4000" i="1" dirty="0">
              <a:solidFill>
                <a:srgbClr val="0070C0"/>
              </a:solidFill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Used by the kernel for allocating groups of contiguous page frames. (</a:t>
            </a:r>
            <a:r>
              <a:rPr lang="en-US" alt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mm/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page_alloc.c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All free page frames are grouped into </a:t>
            </a:r>
            <a:r>
              <a:rPr lang="en-US" altLang="en-US" dirty="0">
                <a:solidFill>
                  <a:srgbClr val="FF0000"/>
                </a:solidFill>
              </a:rPr>
              <a:t>11</a:t>
            </a:r>
            <a:r>
              <a:rPr lang="en-US" altLang="en-US" dirty="0"/>
              <a:t> lists of blocks that contain groups of 1 (2</a:t>
            </a:r>
            <a:r>
              <a:rPr lang="en-US" altLang="en-US" baseline="30000" dirty="0"/>
              <a:t>0</a:t>
            </a:r>
            <a:r>
              <a:rPr lang="en-US" altLang="en-US" dirty="0"/>
              <a:t>), 2 (2</a:t>
            </a:r>
            <a:r>
              <a:rPr lang="en-US" altLang="en-US" baseline="30000" dirty="0"/>
              <a:t>1</a:t>
            </a:r>
            <a:r>
              <a:rPr lang="en-US" altLang="en-US" dirty="0"/>
              <a:t>), 4 (2</a:t>
            </a:r>
            <a:r>
              <a:rPr lang="en-US" altLang="en-US" baseline="30000" dirty="0"/>
              <a:t>2</a:t>
            </a:r>
            <a:r>
              <a:rPr lang="en-US" altLang="en-US" dirty="0"/>
              <a:t>), 8 (2</a:t>
            </a:r>
            <a:r>
              <a:rPr lang="en-US" altLang="en-US" baseline="30000" dirty="0"/>
              <a:t>3</a:t>
            </a:r>
            <a:r>
              <a:rPr lang="en-US" altLang="en-US" dirty="0"/>
              <a:t>), 16 (2</a:t>
            </a:r>
            <a:r>
              <a:rPr lang="en-US" altLang="en-US" baseline="30000" dirty="0"/>
              <a:t>4</a:t>
            </a:r>
            <a:r>
              <a:rPr lang="en-US" altLang="en-US" dirty="0"/>
              <a:t>), 32 (2</a:t>
            </a:r>
            <a:r>
              <a:rPr lang="en-US" altLang="en-US" baseline="30000" dirty="0"/>
              <a:t>5</a:t>
            </a:r>
            <a:r>
              <a:rPr lang="en-US" altLang="en-US" dirty="0"/>
              <a:t>), 64 (2</a:t>
            </a:r>
            <a:r>
              <a:rPr lang="en-US" altLang="en-US" baseline="30000" dirty="0"/>
              <a:t>6</a:t>
            </a:r>
            <a:r>
              <a:rPr lang="en-US" altLang="en-US" dirty="0"/>
              <a:t>), 128 (2</a:t>
            </a:r>
            <a:r>
              <a:rPr lang="en-US" altLang="en-US" baseline="30000" dirty="0"/>
              <a:t>7</a:t>
            </a:r>
            <a:r>
              <a:rPr lang="en-US" altLang="en-US" dirty="0"/>
              <a:t>), 256 (2</a:t>
            </a:r>
            <a:r>
              <a:rPr lang="en-US" altLang="en-US" baseline="30000" dirty="0"/>
              <a:t>8</a:t>
            </a:r>
            <a:r>
              <a:rPr lang="en-US" altLang="en-US" dirty="0"/>
              <a:t>), 512 (2</a:t>
            </a:r>
            <a:r>
              <a:rPr lang="en-US" altLang="en-US" baseline="30000" dirty="0"/>
              <a:t>9</a:t>
            </a:r>
            <a:r>
              <a:rPr lang="en-US" altLang="en-US" dirty="0"/>
              <a:t>), and 1024 (2</a:t>
            </a:r>
            <a:r>
              <a:rPr lang="en-US" altLang="en-US" baseline="30000" dirty="0"/>
              <a:t>10</a:t>
            </a:r>
            <a:r>
              <a:rPr lang="en-US" altLang="en-US" dirty="0"/>
              <a:t>)  contiguous page frames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The physical address of the first page frame of a block is a multiple of the group size. </a:t>
            </a:r>
          </a:p>
          <a:p>
            <a:pPr lvl="1"/>
            <a:r>
              <a:rPr lang="en-US" altLang="en-US" dirty="0"/>
              <a:t>E.g. the initial address of a 16-page-frame block is a multiple of 16 x 4096 (4K page)</a:t>
            </a:r>
            <a:endParaRPr lang="en-US" altLang="en-US" baseline="30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844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Allocating memory via the Buddy System 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The algorithm for allocating, for example, a block of 256 contiguous page frames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First checks for a free block in the 256-page-frame</a:t>
            </a:r>
            <a:r>
              <a:rPr lang="en-US" altLang="en-US" i="1" dirty="0"/>
              <a:t> </a:t>
            </a:r>
            <a:r>
              <a:rPr lang="en-US" altLang="en-US" dirty="0"/>
              <a:t>list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free block, it then looks in the 512-page-frame</a:t>
            </a:r>
            <a:r>
              <a:rPr lang="en-US" altLang="en-US" i="1" dirty="0"/>
              <a:t> </a:t>
            </a:r>
            <a:r>
              <a:rPr lang="en-US" altLang="en-US" dirty="0"/>
              <a:t>list for a free block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it finds a block, the kernel allocates 256 of the 512 page frames and puts the remaining 256 into the list of free 256-page-frame blocks.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free 512-page block, kernel looks at the next larger list (i.e., a free 1024-page-frame block) allocating it and dividing the block similarly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block can be allocated an error is reported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46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Reclaiming memory in the Buddy System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The kernel attempts to merge pairs of free buddy blocks of size </a:t>
            </a:r>
            <a:r>
              <a:rPr lang="en-US" altLang="en-US" i="1" dirty="0"/>
              <a:t>b</a:t>
            </a:r>
            <a:r>
              <a:rPr lang="en-US" altLang="en-US" dirty="0"/>
              <a:t> together into a single block of size </a:t>
            </a:r>
            <a:r>
              <a:rPr lang="en-US" altLang="en-US" i="1" dirty="0"/>
              <a:t>2b</a:t>
            </a:r>
            <a:r>
              <a:rPr lang="en-US" altLang="en-US" dirty="0"/>
              <a:t>. Two blocks are considered buddies if:</a:t>
            </a:r>
          </a:p>
          <a:p>
            <a:pPr lvl="1"/>
            <a:r>
              <a:rPr lang="en-US" altLang="en-US" dirty="0"/>
              <a:t>Both have the same size.</a:t>
            </a:r>
          </a:p>
          <a:p>
            <a:pPr lvl="1"/>
            <a:r>
              <a:rPr lang="en-US" altLang="en-US" dirty="0"/>
              <a:t>They are located in contiguous physical addresses.</a:t>
            </a:r>
          </a:p>
          <a:p>
            <a:pPr lvl="1"/>
            <a:r>
              <a:rPr lang="en-US" altLang="en-US" dirty="0"/>
              <a:t>The physical address of the first page frame of the first block is a multiple of 2</a:t>
            </a:r>
            <a:r>
              <a:rPr lang="en-US" altLang="en-US" i="1" dirty="0"/>
              <a:t> x b x </a:t>
            </a:r>
            <a:r>
              <a:rPr lang="en-US" altLang="en-US" dirty="0"/>
              <a:t>2</a:t>
            </a:r>
            <a:r>
              <a:rPr lang="en-US" altLang="en-US" baseline="30000" dirty="0"/>
              <a:t>12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This is an iterative algorithm; if it successfully merges released blocks, </a:t>
            </a:r>
            <a:r>
              <a:rPr lang="en-US" altLang="en-US" i="1" dirty="0"/>
              <a:t>b</a:t>
            </a:r>
            <a:r>
              <a:rPr lang="en-US" altLang="en-US" dirty="0"/>
              <a:t> is doubled and bigger blocks are attempted.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472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Buddy System Data Structures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dirty="0"/>
              <a:t>Linux 2.6 uses a different buddy system for each zone. Each one relies on the following main data structures:</a:t>
            </a:r>
          </a:p>
          <a:p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mem_map</a:t>
            </a:r>
            <a:r>
              <a:rPr lang="en-US" altLang="en-US" dirty="0"/>
              <a:t> array – contains all the page frame descriptors on the system</a:t>
            </a:r>
          </a:p>
          <a:p>
            <a:r>
              <a:rPr lang="en-US" altLang="en-US" dirty="0"/>
              <a:t>An array having 11 elements of type 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</a:rPr>
              <a:t>free_area</a:t>
            </a:r>
            <a:r>
              <a:rPr lang="en-US" altLang="en-US" dirty="0"/>
              <a:t>, one element for each group size.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26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Address Translation Mechanism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232" y="1513186"/>
            <a:ext cx="6117237" cy="478013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48902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Buddy algorithm triggered 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alloc_pages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free_pages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Real work done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rmqueue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free_pages_bulk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page_alloc.c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GFP</a:t>
            </a:r>
            <a:r>
              <a:rPr lang="en-US" dirty="0"/>
              <a:t>” – “get free pages”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575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126131" y="365380"/>
            <a:ext cx="10972800" cy="1143000"/>
          </a:xfrm>
        </p:spPr>
        <p:txBody>
          <a:bodyPr/>
          <a:lstStyle/>
          <a:p>
            <a:r>
              <a:rPr lang="en-US" alt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/proc/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buddyinfo</a:t>
            </a:r>
            <a:endParaRPr lang="en-US" alt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81200" y="1940482"/>
            <a:ext cx="8229600" cy="2174318"/>
          </a:xfrm>
        </p:spPr>
        <p:txBody>
          <a:bodyPr/>
          <a:lstStyle/>
          <a:p>
            <a:r>
              <a:rPr lang="en-US" altLang="en-US" sz="2000" dirty="0"/>
              <a:t>Used primarily for diagnosing memory fragmentation issues. Using the buddy algorithm, each column represents the number of pages of a certain order (a certain size) that are available at any given time.</a:t>
            </a:r>
          </a:p>
          <a:p>
            <a:r>
              <a:rPr lang="en-US" altLang="en-US" sz="2000" dirty="0"/>
              <a:t>The DMA row references the first 16 MB on a system, the </a:t>
            </a:r>
            <a:r>
              <a:rPr lang="en-US" altLang="en-US" sz="2000" dirty="0" err="1"/>
              <a:t>HighMem</a:t>
            </a:r>
            <a:r>
              <a:rPr lang="en-US" altLang="en-US" sz="2000" dirty="0"/>
              <a:t> row references all memory greater than 4 GB on a system, and the Normal row references all memory in between. </a:t>
            </a:r>
          </a:p>
        </p:txBody>
      </p:sp>
      <p:graphicFrame>
        <p:nvGraphicFramePr>
          <p:cNvPr id="33994" name="Group 202"/>
          <p:cNvGraphicFramePr>
            <a:graphicFrameLocks noGrp="1"/>
          </p:cNvGraphicFramePr>
          <p:nvPr>
            <p:ph sz="half" idx="2"/>
          </p:nvPr>
        </p:nvGraphicFramePr>
        <p:xfrm>
          <a:off x="2133600" y="4267201"/>
          <a:ext cx="7924800" cy="185896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9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DMA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90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7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Normal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1650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310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HighMem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EE4E7-5064-41A4-9246-42CE9B9F088B}" type="slidenum">
              <a:rPr lang="en-US" altLang="en-US" smtClean="0"/>
              <a:pPr/>
              <a:t>71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87055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Per-CPU Page Frame Cache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each CPU, pre-allocate some page frames to be used by that CPU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Hot</a:t>
            </a:r>
            <a:r>
              <a:rPr lang="en-US" dirty="0"/>
              <a:t> cache</a:t>
            </a:r>
          </a:p>
          <a:p>
            <a:pPr lvl="1"/>
            <a:r>
              <a:rPr lang="en-US" dirty="0"/>
              <a:t>Good if kernel or user mode process running on that CPU will write immediately to the frame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Cold</a:t>
            </a:r>
            <a:r>
              <a:rPr lang="en-US" dirty="0"/>
              <a:t> cache</a:t>
            </a:r>
          </a:p>
          <a:p>
            <a:pPr lvl="1"/>
            <a:r>
              <a:rPr lang="en-US" dirty="0"/>
              <a:t>For DMA operation</a:t>
            </a:r>
          </a:p>
          <a:p>
            <a:pPr lvl="1"/>
            <a:endParaRPr lang="en-US" dirty="0"/>
          </a:p>
          <a:p>
            <a:r>
              <a:rPr lang="en-US" dirty="0"/>
              <a:t>Interface: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buffered_rmqueue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287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Internal Fragmentation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Buddy algorithm eliminates </a:t>
            </a:r>
            <a:r>
              <a:rPr lang="en-US" dirty="0">
                <a:solidFill>
                  <a:srgbClr val="FF0000"/>
                </a:solidFill>
              </a:rPr>
              <a:t>external</a:t>
            </a:r>
            <a:r>
              <a:rPr lang="en-US" dirty="0"/>
              <a:t> fragmentation (between pages)</a:t>
            </a:r>
          </a:p>
          <a:p>
            <a:endParaRPr lang="en-US" dirty="0"/>
          </a:p>
          <a:p>
            <a:r>
              <a:rPr lang="en-US" dirty="0"/>
              <a:t>But </a:t>
            </a:r>
            <a:r>
              <a:rPr lang="en-US" dirty="0">
                <a:solidFill>
                  <a:srgbClr val="FF0000"/>
                </a:solidFill>
              </a:rPr>
              <a:t>internal</a:t>
            </a:r>
            <a:r>
              <a:rPr lang="en-US" dirty="0"/>
              <a:t> fragmentation still an issue</a:t>
            </a:r>
          </a:p>
          <a:p>
            <a:pPr lvl="1"/>
            <a:r>
              <a:rPr lang="en-US" dirty="0"/>
              <a:t>Objects smaller than a page</a:t>
            </a:r>
          </a:p>
          <a:p>
            <a:pPr lvl="1"/>
            <a:r>
              <a:rPr lang="en-US" dirty="0"/>
              <a:t>Objects of different sizes are allocated and freed, resulting in “holes” inside a page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563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memory allocators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20" y="1707017"/>
            <a:ext cx="4840593" cy="402675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858AD2-99B9-4D79-8556-8D4F52B3A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586" y="2172341"/>
            <a:ext cx="4366532" cy="339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53876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8BFB5-2D0C-4279-A8C7-9510788E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>
                <a:solidFill>
                  <a:srgbClr val="0070C0"/>
                </a:solidFill>
              </a:rPr>
              <a:t>vmalloc</a:t>
            </a:r>
            <a:r>
              <a:rPr lang="en-SG" dirty="0">
                <a:solidFill>
                  <a:srgbClr val="0070C0"/>
                </a:solidFill>
              </a:rPr>
              <a:t>() vs </a:t>
            </a:r>
            <a:r>
              <a:rPr lang="en-SG" dirty="0" err="1">
                <a:solidFill>
                  <a:srgbClr val="0070C0"/>
                </a:solidFill>
              </a:rPr>
              <a:t>kmalloc</a:t>
            </a:r>
            <a:r>
              <a:rPr lang="en-SG" dirty="0">
                <a:solidFill>
                  <a:srgbClr val="0070C0"/>
                </a:solidFill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6F89E-F91F-48D0-8FB8-3F41B65B0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Both are memory allocators for the kernel</a:t>
            </a:r>
          </a:p>
          <a:p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kmalloc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Allocated pages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are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physically as well as virtually contiguous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GFP flags</a:t>
            </a:r>
          </a:p>
          <a:p>
            <a:pPr lvl="2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GFP_ATOMIC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atomic (either succeed or fail), never sleeps, highest priority</a:t>
            </a:r>
          </a:p>
          <a:p>
            <a:pPr lvl="2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GFP_KERNEL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“normal”, allowed to sleep</a:t>
            </a:r>
          </a:p>
          <a:p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Allocated pages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are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virtually contiguous but not necessarily physical contiguous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kernel’s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malloc()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Will still work if there is insufficient physical memory</a:t>
            </a:r>
          </a:p>
          <a:p>
            <a:pPr lvl="1"/>
            <a:endParaRPr lang="en-SG" dirty="0"/>
          </a:p>
          <a:p>
            <a:pPr marL="0" indent="0">
              <a:buNone/>
            </a:pP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9A0CA-9DC4-462D-A2EE-909DC4C5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FDAD0-A352-4A46-B6CB-F1831752C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496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7F2E8-81CF-4055-B798-3EE7C4AFE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FF0000"/>
                </a:solidFill>
              </a:rPr>
              <a:t>Kernel Object Allocators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2C4EA-3849-4678-ADC1-CF890BC44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DF2CB-2DF1-4E84-AF53-83F7D72CB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9E630-F40C-4B5A-8C72-E6F8DF83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951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Kernel Object Allocators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SLOB (Simple List of Blocks) – </a:t>
            </a:r>
            <a:r>
              <a:rPr lang="en-US" dirty="0" err="1"/>
              <a:t>K&amp;R</a:t>
            </a:r>
            <a:r>
              <a:rPr lang="en-US" dirty="0"/>
              <a:t> 1999 vintage</a:t>
            </a:r>
          </a:p>
          <a:p>
            <a:pPr lvl="1"/>
            <a:r>
              <a:rPr lang="en-US" dirty="0"/>
              <a:t>Goal: compactness of memory, minimum memory overhead</a:t>
            </a:r>
          </a:p>
          <a:p>
            <a:endParaRPr lang="en-US" dirty="0"/>
          </a:p>
          <a:p>
            <a:r>
              <a:rPr lang="en-US" dirty="0"/>
              <a:t>SLAB – Pioneered by Solaris OS </a:t>
            </a:r>
          </a:p>
          <a:p>
            <a:pPr lvl="1"/>
            <a:r>
              <a:rPr lang="en-US" dirty="0"/>
              <a:t>Goal: cache friendly, waste some space to gain cache efficiency</a:t>
            </a:r>
          </a:p>
          <a:p>
            <a:endParaRPr lang="en-US" dirty="0"/>
          </a:p>
          <a:p>
            <a:r>
              <a:rPr lang="en-US" dirty="0" err="1"/>
              <a:t>SLUB</a:t>
            </a:r>
            <a:r>
              <a:rPr lang="en-US" dirty="0"/>
              <a:t> – current</a:t>
            </a:r>
          </a:p>
          <a:p>
            <a:pPr lvl="1"/>
            <a:r>
              <a:rPr lang="en-US" dirty="0"/>
              <a:t>Goal: speed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973" y="4120669"/>
            <a:ext cx="5301050" cy="216493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817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SLOB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proposal: </a:t>
            </a:r>
            <a:r>
              <a:rPr lang="en-US" dirty="0">
                <a:solidFill>
                  <a:srgbClr val="FF0000"/>
                </a:solidFill>
              </a:rPr>
              <a:t>first-fit</a:t>
            </a:r>
          </a:p>
          <a:p>
            <a:pPr lvl="1"/>
            <a:r>
              <a:rPr lang="en-US" dirty="0"/>
              <a:t>Single list of allocated and free space</a:t>
            </a:r>
          </a:p>
          <a:p>
            <a:pPr lvl="1"/>
            <a:r>
              <a:rPr lang="en-US" dirty="0"/>
              <a:t>Object allocation: find </a:t>
            </a:r>
            <a:r>
              <a:rPr lang="en-US" dirty="0">
                <a:solidFill>
                  <a:srgbClr val="FF0000"/>
                </a:solidFill>
              </a:rPr>
              <a:t>first</a:t>
            </a:r>
            <a:r>
              <a:rPr lang="en-US" dirty="0"/>
              <a:t> free space that is bigger than requested, cut it up and allocate to requester; if none available, enlarge the heap</a:t>
            </a:r>
          </a:p>
          <a:p>
            <a:pPr lvl="1"/>
            <a:r>
              <a:rPr lang="en-US" dirty="0"/>
              <a:t>Object deallocation: try to merge with </a:t>
            </a:r>
            <a:r>
              <a:rPr lang="en-US" dirty="0" err="1"/>
              <a:t>neighbouring</a:t>
            </a:r>
            <a:r>
              <a:rPr lang="en-US" dirty="0"/>
              <a:t> free space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optimization: use list of different object sizes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optimization: </a:t>
            </a:r>
            <a:r>
              <a:rPr lang="en-US" dirty="0">
                <a:solidFill>
                  <a:srgbClr val="FF0000"/>
                </a:solidFill>
              </a:rPr>
              <a:t>best-fit</a:t>
            </a:r>
          </a:p>
          <a:p>
            <a:pPr lvl="1"/>
            <a:r>
              <a:rPr lang="en-US" dirty="0"/>
              <a:t>Search for the </a:t>
            </a:r>
            <a:r>
              <a:rPr lang="en-US" dirty="0">
                <a:solidFill>
                  <a:srgbClr val="FF0000"/>
                </a:solidFill>
              </a:rPr>
              <a:t>smallest</a:t>
            </a:r>
            <a:r>
              <a:rPr lang="en-US" dirty="0"/>
              <a:t> in list that will satisfy request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870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SLOB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728" y="1347013"/>
            <a:ext cx="6489355" cy="4846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16794" y="5807676"/>
            <a:ext cx="3264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Source: Christoph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Lameter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LinuxCon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2014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43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Page tables may not fit in memory!</a:t>
            </a:r>
          </a:p>
        </p:txBody>
      </p:sp>
      <p:pic>
        <p:nvPicPr>
          <p:cNvPr id="15964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827" y="1826259"/>
            <a:ext cx="7285422" cy="4450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85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SLAB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Pioneered by Solaris OS</a:t>
            </a:r>
          </a:p>
          <a:p>
            <a:r>
              <a:rPr lang="en-US" dirty="0"/>
              <a:t>Based on the idea of caches</a:t>
            </a:r>
          </a:p>
          <a:p>
            <a:r>
              <a:rPr lang="en-US" dirty="0"/>
              <a:t>Each cache stores objects of the same type (hence size)</a:t>
            </a:r>
          </a:p>
          <a:p>
            <a:pPr lvl="1"/>
            <a:r>
              <a:rPr lang="en-US" dirty="0"/>
              <a:t>Insight: the OS works often with objects of particular types</a:t>
            </a:r>
          </a:p>
          <a:p>
            <a:r>
              <a:rPr lang="en-US" dirty="0"/>
              <a:t>In general, 26 general cache descriptors associated with memory areas of size 32 bytes to </a:t>
            </a:r>
            <a:r>
              <a:rPr lang="en-US" dirty="0" err="1"/>
              <a:t>128Kbytes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For each size, there are two caches: one suitable for ISA DMA allocations and the other for normal allocations.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048" y="1118287"/>
            <a:ext cx="4040712" cy="163894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5642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Descriptors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223" y="1692877"/>
            <a:ext cx="4516523" cy="24219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352" y="1371599"/>
            <a:ext cx="3780124" cy="2938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01795" y="4466968"/>
            <a:ext cx="82172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objects managed by the slab allocator are aligned in memory.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object’s size is greater than half of a cache line, it is aligned in RAM to a multiple of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L1_CACHE_BYTES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Otherwise, the object size is rounded up to a submultiple of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L1_CACHE_BYTES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Ensures that a small object will never span across two cache lines.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6026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Allocating and deallocating slabs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slab consists of a few contiguous pages</a:t>
            </a:r>
          </a:p>
          <a:p>
            <a:endParaRPr lang="en-US" dirty="0"/>
          </a:p>
          <a:p>
            <a:r>
              <a:rPr lang="en-US" dirty="0"/>
              <a:t>A slab is allocated when there is no free space available on an allocation request</a:t>
            </a:r>
          </a:p>
          <a:p>
            <a:pPr lvl="1"/>
            <a:r>
              <a:rPr lang="en-US" dirty="0"/>
              <a:t>Caches are empty when created until the first allocation request</a:t>
            </a:r>
          </a:p>
          <a:p>
            <a:pPr lvl="1"/>
            <a:endParaRPr lang="en-US" dirty="0"/>
          </a:p>
          <a:p>
            <a:r>
              <a:rPr lang="en-US" dirty="0"/>
              <a:t>Slabs are destroyed when there are too many free objects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789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Slab coloring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Objects that have the same offset within different slabs may (with high probability) land in the same cache line</a:t>
            </a:r>
          </a:p>
          <a:p>
            <a:pPr lvl="1"/>
            <a:r>
              <a:rPr lang="en-US" dirty="0"/>
              <a:t>Risk cache thrashing</a:t>
            </a:r>
          </a:p>
          <a:p>
            <a:pPr lvl="1"/>
            <a:endParaRPr lang="en-US" dirty="0"/>
          </a:p>
          <a:p>
            <a:r>
              <a:rPr lang="en-US" dirty="0"/>
              <a:t>There will be some free space in a frame</a:t>
            </a:r>
          </a:p>
          <a:p>
            <a:pPr lvl="1"/>
            <a:r>
              <a:rPr lang="en-US" dirty="0"/>
              <a:t>Will be less than an object</a:t>
            </a:r>
          </a:p>
          <a:p>
            <a:pPr lvl="1"/>
            <a:endParaRPr lang="en-US" dirty="0"/>
          </a:p>
          <a:p>
            <a:r>
              <a:rPr lang="en-US" dirty="0"/>
              <a:t>Idea: use a “</a:t>
            </a:r>
            <a:r>
              <a:rPr lang="en-US" dirty="0" err="1"/>
              <a:t>colour</a:t>
            </a:r>
            <a:r>
              <a:rPr lang="en-US" dirty="0"/>
              <a:t>” to offset the addresses in the frame</a:t>
            </a:r>
          </a:p>
          <a:p>
            <a:pPr lvl="1"/>
            <a:r>
              <a:rPr lang="en-US" dirty="0"/>
              <a:t>Different </a:t>
            </a:r>
            <a:r>
              <a:rPr lang="en-US" dirty="0" err="1"/>
              <a:t>colour</a:t>
            </a:r>
            <a:r>
              <a:rPr lang="en-US" dirty="0"/>
              <a:t> slabs will have different initial offset of the first object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7852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SLAB data structure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421" y="1580212"/>
            <a:ext cx="7583830" cy="41936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16794" y="5807676"/>
            <a:ext cx="3264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Source: Christoph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Lameter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LinuxCon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2014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344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</a:t>
            </a:r>
            <a:r>
              <a:rPr lang="en-US" dirty="0" err="1">
                <a:solidFill>
                  <a:srgbClr val="0070C0"/>
                </a:solidFill>
              </a:rPr>
              <a:t>SLUB</a:t>
            </a:r>
            <a:r>
              <a:rPr lang="en-US" dirty="0">
                <a:solidFill>
                  <a:srgbClr val="0070C0"/>
                </a:solidFill>
              </a:rPr>
              <a:t>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version of the SLAB allocator</a:t>
            </a:r>
          </a:p>
          <a:p>
            <a:r>
              <a:rPr lang="en-US" dirty="0"/>
              <a:t>Improved support for debugging</a:t>
            </a:r>
          </a:p>
          <a:p>
            <a:pPr lvl="1"/>
            <a:r>
              <a:rPr lang="en-US" dirty="0"/>
              <a:t>Off by default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8009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SLUB</a:t>
            </a:r>
            <a:r>
              <a:rPr lang="en-US" dirty="0">
                <a:solidFill>
                  <a:srgbClr val="0070C0"/>
                </a:solidFill>
              </a:rPr>
              <a:t> Data Structures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649" y="1495167"/>
            <a:ext cx="6672415" cy="454509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7623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81D5B-5D38-4E98-934B-646E907B8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NUMA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2CB04-2385-4626-94B3-37714EF7E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Non Uniform Memory Access (NUMA): each processor has its own local memory </a:t>
            </a:r>
          </a:p>
          <a:p>
            <a:pPr lvl="1"/>
            <a:r>
              <a:rPr lang="en-US" dirty="0"/>
              <a:t>Unlike Distributed Memory Architecture, the memory of other processor is accessible but the latency to access them is not same.</a:t>
            </a:r>
          </a:p>
          <a:p>
            <a:r>
              <a:rPr lang="en-US" dirty="0"/>
              <a:t>A NUMA </a:t>
            </a:r>
            <a:r>
              <a:rPr lang="en-US" dirty="0">
                <a:solidFill>
                  <a:srgbClr val="FF0000"/>
                </a:solidFill>
              </a:rPr>
              <a:t>node</a:t>
            </a:r>
            <a:r>
              <a:rPr lang="en-US" dirty="0"/>
              <a:t> is a group of CPUs connected to the same local memory </a:t>
            </a:r>
          </a:p>
          <a:p>
            <a:pPr lvl="1"/>
            <a:r>
              <a:rPr lang="en-US" dirty="0"/>
              <a:t>A node uses the interconnection network to access memory on other nodes</a:t>
            </a:r>
          </a:p>
          <a:p>
            <a:pPr lvl="1"/>
            <a:r>
              <a:rPr lang="en-US" dirty="0"/>
              <a:t>Multiple NUMA Nodes can be added to form a SMP</a:t>
            </a:r>
          </a:p>
          <a:p>
            <a:pPr lvl="1"/>
            <a:r>
              <a:rPr lang="en-US" dirty="0"/>
              <a:t>A popular variant is cache-coherent NUMA where the work to access remote nodes is handled by hardware and transparent to users</a:t>
            </a:r>
          </a:p>
          <a:p>
            <a:r>
              <a:rPr lang="en-US" dirty="0"/>
              <a:t>Linux memory system can deal with NUMA nodes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20828-D48B-4C08-B0B8-6A9DFDA17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DF2A1-E910-49B1-88BC-D5FB0FED7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87</a:t>
            </a:fld>
            <a:endParaRPr lang="en-US"/>
          </a:p>
        </p:txBody>
      </p:sp>
      <p:pic>
        <p:nvPicPr>
          <p:cNvPr id="1026" name="Picture 2" descr="NUMA SMP">
            <a:extLst>
              <a:ext uri="{FF2B5EF4-FFF2-40B4-BE49-F238E27FC236}">
                <a16:creationId xmlns:a16="http://schemas.microsoft.com/office/drawing/2014/main" id="{BDA53186-4685-4871-85CE-8BDC0FFB7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0816" y="0"/>
            <a:ext cx="2833161" cy="189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1732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Per-CPU lists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4410" y="1399139"/>
            <a:ext cx="7228703" cy="481617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823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Fast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162" y="1481048"/>
            <a:ext cx="6904851" cy="442470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27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Virtual Addressing with a Cache</a:t>
            </a:r>
          </a:p>
        </p:txBody>
      </p:sp>
      <p:sp>
        <p:nvSpPr>
          <p:cNvPr id="1573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46438" y="1439564"/>
            <a:ext cx="9209902" cy="779463"/>
          </a:xfrm>
        </p:spPr>
        <p:txBody>
          <a:bodyPr>
            <a:normAutofit lnSpcReduction="10000"/>
          </a:bodyPr>
          <a:lstStyle/>
          <a:p>
            <a:r>
              <a:rPr lang="en-US" altLang="en-US" dirty="0"/>
              <a:t>Thus it takes an </a:t>
            </a:r>
            <a:r>
              <a:rPr lang="en-US" altLang="en-US" i="1" dirty="0"/>
              <a:t>extra</a:t>
            </a:r>
            <a:r>
              <a:rPr lang="en-US" altLang="en-US" dirty="0"/>
              <a:t> memory access to translate a VA to a PA</a:t>
            </a:r>
          </a:p>
        </p:txBody>
      </p:sp>
      <p:grpSp>
        <p:nvGrpSpPr>
          <p:cNvPr id="1573892" name="Group 4"/>
          <p:cNvGrpSpPr>
            <a:grpSpLocks/>
          </p:cNvGrpSpPr>
          <p:nvPr/>
        </p:nvGrpSpPr>
        <p:grpSpPr bwMode="auto">
          <a:xfrm>
            <a:off x="2806700" y="2274282"/>
            <a:ext cx="5651500" cy="1340455"/>
            <a:chOff x="600" y="464"/>
            <a:chExt cx="4136" cy="981"/>
          </a:xfrm>
        </p:grpSpPr>
        <p:sp>
          <p:nvSpPr>
            <p:cNvPr id="1573893" name="Line 5"/>
            <p:cNvSpPr>
              <a:spLocks noChangeShapeType="1"/>
            </p:cNvSpPr>
            <p:nvPr/>
          </p:nvSpPr>
          <p:spPr bwMode="auto">
            <a:xfrm>
              <a:off x="632" y="536"/>
              <a:ext cx="6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4" name="Line 6"/>
            <p:cNvSpPr>
              <a:spLocks noChangeShapeType="1"/>
            </p:cNvSpPr>
            <p:nvPr/>
          </p:nvSpPr>
          <p:spPr bwMode="auto">
            <a:xfrm>
              <a:off x="1256" y="544"/>
              <a:ext cx="0" cy="5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5" name="Line 7"/>
            <p:cNvSpPr>
              <a:spLocks noChangeShapeType="1"/>
            </p:cNvSpPr>
            <p:nvPr/>
          </p:nvSpPr>
          <p:spPr bwMode="auto">
            <a:xfrm flipH="1">
              <a:off x="600" y="1152"/>
              <a:ext cx="6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6" name="Rectangle 8"/>
            <p:cNvSpPr>
              <a:spLocks noChangeArrowheads="1"/>
            </p:cNvSpPr>
            <p:nvPr/>
          </p:nvSpPr>
          <p:spPr bwMode="auto">
            <a:xfrm>
              <a:off x="664" y="768"/>
              <a:ext cx="33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CPU</a:t>
              </a:r>
            </a:p>
          </p:txBody>
        </p:sp>
        <p:sp>
          <p:nvSpPr>
            <p:cNvPr id="1573897" name="Rectangle 9"/>
            <p:cNvSpPr>
              <a:spLocks noChangeArrowheads="1"/>
            </p:cNvSpPr>
            <p:nvPr/>
          </p:nvSpPr>
          <p:spPr bwMode="auto">
            <a:xfrm>
              <a:off x="1672" y="560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Trans-</a:t>
              </a:r>
            </a:p>
            <a:p>
              <a:pPr algn="ctr"/>
              <a:r>
                <a:rPr lang="en-US" altLang="en-US" b="1"/>
                <a:t>lation</a:t>
              </a:r>
            </a:p>
          </p:txBody>
        </p:sp>
        <p:sp>
          <p:nvSpPr>
            <p:cNvPr id="1573898" name="Rectangle 10"/>
            <p:cNvSpPr>
              <a:spLocks noChangeArrowheads="1"/>
            </p:cNvSpPr>
            <p:nvPr/>
          </p:nvSpPr>
          <p:spPr bwMode="auto">
            <a:xfrm>
              <a:off x="2824" y="560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Cache</a:t>
              </a:r>
            </a:p>
          </p:txBody>
        </p:sp>
        <p:sp>
          <p:nvSpPr>
            <p:cNvPr id="1573899" name="Rectangle 11"/>
            <p:cNvSpPr>
              <a:spLocks noChangeArrowheads="1"/>
            </p:cNvSpPr>
            <p:nvPr/>
          </p:nvSpPr>
          <p:spPr bwMode="auto">
            <a:xfrm>
              <a:off x="4064" y="56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Main</a:t>
              </a:r>
            </a:p>
            <a:p>
              <a:pPr algn="ctr"/>
              <a:r>
                <a:rPr lang="en-US" altLang="en-US" b="1"/>
                <a:t>Memory</a:t>
              </a:r>
            </a:p>
          </p:txBody>
        </p:sp>
        <p:sp>
          <p:nvSpPr>
            <p:cNvPr id="1573900" name="Line 12"/>
            <p:cNvSpPr>
              <a:spLocks noChangeShapeType="1"/>
            </p:cNvSpPr>
            <p:nvPr/>
          </p:nvSpPr>
          <p:spPr bwMode="auto">
            <a:xfrm>
              <a:off x="1264" y="648"/>
              <a:ext cx="3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1" name="Line 13"/>
            <p:cNvSpPr>
              <a:spLocks noChangeShapeType="1"/>
            </p:cNvSpPr>
            <p:nvPr/>
          </p:nvSpPr>
          <p:spPr bwMode="auto">
            <a:xfrm>
              <a:off x="2344" y="648"/>
              <a:ext cx="4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2" name="Line 14"/>
            <p:cNvSpPr>
              <a:spLocks noChangeShapeType="1"/>
            </p:cNvSpPr>
            <p:nvPr/>
          </p:nvSpPr>
          <p:spPr bwMode="auto">
            <a:xfrm>
              <a:off x="3504" y="632"/>
              <a:ext cx="5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3" name="Line 15"/>
            <p:cNvSpPr>
              <a:spLocks noChangeShapeType="1"/>
            </p:cNvSpPr>
            <p:nvPr/>
          </p:nvSpPr>
          <p:spPr bwMode="auto">
            <a:xfrm flipH="1">
              <a:off x="3920" y="1040"/>
              <a:ext cx="1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4" name="Line 16"/>
            <p:cNvSpPr>
              <a:spLocks noChangeShapeType="1"/>
            </p:cNvSpPr>
            <p:nvPr/>
          </p:nvSpPr>
          <p:spPr bwMode="auto">
            <a:xfrm>
              <a:off x="3928" y="1048"/>
              <a:ext cx="0" cy="36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5" name="Line 17"/>
            <p:cNvSpPr>
              <a:spLocks noChangeShapeType="1"/>
            </p:cNvSpPr>
            <p:nvPr/>
          </p:nvSpPr>
          <p:spPr bwMode="auto">
            <a:xfrm flipH="1">
              <a:off x="1408" y="1416"/>
              <a:ext cx="2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6" name="Line 18"/>
            <p:cNvSpPr>
              <a:spLocks noChangeShapeType="1"/>
            </p:cNvSpPr>
            <p:nvPr/>
          </p:nvSpPr>
          <p:spPr bwMode="auto">
            <a:xfrm flipV="1">
              <a:off x="1416" y="1072"/>
              <a:ext cx="0" cy="35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7" name="Line 19"/>
            <p:cNvSpPr>
              <a:spLocks noChangeShapeType="1"/>
            </p:cNvSpPr>
            <p:nvPr/>
          </p:nvSpPr>
          <p:spPr bwMode="auto">
            <a:xfrm flipH="1">
              <a:off x="1248" y="1080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8" name="Line 20"/>
            <p:cNvSpPr>
              <a:spLocks noChangeShapeType="1"/>
            </p:cNvSpPr>
            <p:nvPr/>
          </p:nvSpPr>
          <p:spPr bwMode="auto">
            <a:xfrm flipV="1">
              <a:off x="3664" y="1048"/>
              <a:ext cx="0" cy="37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9" name="Line 21"/>
            <p:cNvSpPr>
              <a:spLocks noChangeShapeType="1"/>
            </p:cNvSpPr>
            <p:nvPr/>
          </p:nvSpPr>
          <p:spPr bwMode="auto">
            <a:xfrm flipH="1">
              <a:off x="3496" y="1056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0" name="Line 22"/>
            <p:cNvSpPr>
              <a:spLocks noChangeShapeType="1"/>
            </p:cNvSpPr>
            <p:nvPr/>
          </p:nvSpPr>
          <p:spPr bwMode="auto">
            <a:xfrm flipH="1">
              <a:off x="2656" y="1040"/>
              <a:ext cx="16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1" name="Line 23"/>
            <p:cNvSpPr>
              <a:spLocks noChangeShapeType="1"/>
            </p:cNvSpPr>
            <p:nvPr/>
          </p:nvSpPr>
          <p:spPr bwMode="auto">
            <a:xfrm>
              <a:off x="2664" y="1048"/>
              <a:ext cx="0" cy="36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2" name="Oval 24"/>
            <p:cNvSpPr>
              <a:spLocks noChangeArrowheads="1"/>
            </p:cNvSpPr>
            <p:nvPr/>
          </p:nvSpPr>
          <p:spPr bwMode="auto">
            <a:xfrm>
              <a:off x="3664" y="1392"/>
              <a:ext cx="16" cy="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3" name="Rectangle 25"/>
            <p:cNvSpPr>
              <a:spLocks noChangeArrowheads="1"/>
            </p:cNvSpPr>
            <p:nvPr/>
          </p:nvSpPr>
          <p:spPr bwMode="auto">
            <a:xfrm>
              <a:off x="1280" y="480"/>
              <a:ext cx="24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VA</a:t>
              </a:r>
            </a:p>
          </p:txBody>
        </p:sp>
        <p:sp>
          <p:nvSpPr>
            <p:cNvPr id="1573914" name="Rectangle 26"/>
            <p:cNvSpPr>
              <a:spLocks noChangeArrowheads="1"/>
            </p:cNvSpPr>
            <p:nvPr/>
          </p:nvSpPr>
          <p:spPr bwMode="auto">
            <a:xfrm>
              <a:off x="2360" y="480"/>
              <a:ext cx="23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PA</a:t>
              </a:r>
            </a:p>
          </p:txBody>
        </p:sp>
        <p:sp>
          <p:nvSpPr>
            <p:cNvPr id="1573915" name="Rectangle 27"/>
            <p:cNvSpPr>
              <a:spLocks noChangeArrowheads="1"/>
            </p:cNvSpPr>
            <p:nvPr/>
          </p:nvSpPr>
          <p:spPr bwMode="auto">
            <a:xfrm>
              <a:off x="3536" y="464"/>
              <a:ext cx="349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miss</a:t>
              </a:r>
            </a:p>
          </p:txBody>
        </p:sp>
        <p:sp>
          <p:nvSpPr>
            <p:cNvPr id="1573916" name="Rectangle 28"/>
            <p:cNvSpPr>
              <a:spLocks noChangeArrowheads="1"/>
            </p:cNvSpPr>
            <p:nvPr/>
          </p:nvSpPr>
          <p:spPr bwMode="auto">
            <a:xfrm>
              <a:off x="2408" y="1088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hit</a:t>
              </a:r>
            </a:p>
          </p:txBody>
        </p:sp>
        <p:sp>
          <p:nvSpPr>
            <p:cNvPr id="1573917" name="Rectangle 29"/>
            <p:cNvSpPr>
              <a:spLocks noChangeArrowheads="1"/>
            </p:cNvSpPr>
            <p:nvPr/>
          </p:nvSpPr>
          <p:spPr bwMode="auto">
            <a:xfrm>
              <a:off x="1816" y="1264"/>
              <a:ext cx="35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data</a:t>
              </a:r>
            </a:p>
          </p:txBody>
        </p:sp>
      </p:grpSp>
      <p:sp>
        <p:nvSpPr>
          <p:cNvPr id="1573918" name="Rectangle 30"/>
          <p:cNvSpPr>
            <a:spLocks noChangeArrowheads="1"/>
          </p:cNvSpPr>
          <p:nvPr/>
        </p:nvSpPr>
        <p:spPr bwMode="auto">
          <a:xfrm>
            <a:off x="924698" y="3886200"/>
            <a:ext cx="9209902" cy="1953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marL="287338" indent="-287338"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1363" indent="-24606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6175" indent="-17621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714500" indent="-3429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171700" indent="-3429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289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0861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433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005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/>
              <a:t>This makes memory (cache) accesses </a:t>
            </a:r>
            <a:r>
              <a:rPr lang="en-US" altLang="en-US" dirty="0">
                <a:solidFill>
                  <a:schemeClr val="accent1"/>
                </a:solidFill>
              </a:rPr>
              <a:t>very expensive</a:t>
            </a:r>
            <a:r>
              <a:rPr lang="en-US" altLang="en-US" dirty="0"/>
              <a:t> (if every access was really </a:t>
            </a:r>
            <a:r>
              <a:rPr lang="en-US" altLang="en-US" i="1" dirty="0"/>
              <a:t>two</a:t>
            </a:r>
            <a:r>
              <a:rPr lang="en-US" altLang="en-US" dirty="0"/>
              <a:t> accesses)</a:t>
            </a:r>
          </a:p>
          <a:p>
            <a:r>
              <a:rPr lang="en-US" altLang="en-US" dirty="0"/>
              <a:t>The hardware fix is to use a </a:t>
            </a:r>
            <a:r>
              <a:rPr lang="en-US" altLang="en-US" dirty="0">
                <a:solidFill>
                  <a:srgbClr val="5A11FD"/>
                </a:solidFill>
              </a:rPr>
              <a:t>Translation Lookaside Buffer</a:t>
            </a:r>
            <a:r>
              <a:rPr lang="en-US" altLang="en-US" dirty="0"/>
              <a:t> (TLB) – a small cache that keeps track of recently used address mappings to avoid having to do a page table lookup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637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391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556" y="1642809"/>
            <a:ext cx="6529001" cy="405468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3565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Very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627" y="1586664"/>
            <a:ext cx="6894297" cy="459351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1750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Free: Fast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372" y="1475132"/>
            <a:ext cx="6987489" cy="454814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9358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Free: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676" y="1299383"/>
            <a:ext cx="7916819" cy="490885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4896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Noncontiguous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infrequent memory allocation requests with no hard requirement of being in contiguous page frames</a:t>
            </a:r>
          </a:p>
          <a:p>
            <a:pPr lvl="1"/>
            <a:r>
              <a:rPr lang="en-US" dirty="0"/>
              <a:t>Virtual (linear) address can still be contiguous</a:t>
            </a:r>
          </a:p>
          <a:p>
            <a:pPr lvl="1"/>
            <a:endParaRPr lang="en-US" dirty="0"/>
          </a:p>
          <a:p>
            <a:r>
              <a:rPr lang="en-US" dirty="0"/>
              <a:t>Used for swap areas and modules</a:t>
            </a:r>
          </a:p>
          <a:p>
            <a:endParaRPr lang="en-US" dirty="0"/>
          </a:p>
          <a:p>
            <a:r>
              <a:rPr lang="en-US" dirty="0"/>
              <a:t>Access via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interface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44" y="4034481"/>
            <a:ext cx="4331262" cy="1293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58648" y="5307227"/>
            <a:ext cx="1767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(for </a:t>
            </a:r>
            <a:r>
              <a:rPr lang="en-US" dirty="0" err="1"/>
              <a:t>32bit</a:t>
            </a:r>
            <a:r>
              <a:rPr lang="en-US" dirty="0"/>
              <a:t> kernel)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19570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Page Fault Handler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6678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Page size in Linux is 4KB</a:t>
            </a:r>
          </a:p>
          <a:p>
            <a:endParaRPr lang="en-US" dirty="0"/>
          </a:p>
          <a:p>
            <a:r>
              <a:rPr lang="en-US" dirty="0"/>
              <a:t>On a page exception</a:t>
            </a:r>
          </a:p>
          <a:p>
            <a:pPr lvl="1"/>
            <a:r>
              <a:rPr lang="en-US" dirty="0"/>
              <a:t>Is the page already in a frame?</a:t>
            </a:r>
          </a:p>
          <a:p>
            <a:pPr lvl="1"/>
            <a:r>
              <a:rPr lang="en-US" dirty="0"/>
              <a:t>Does the process have permission to access it?</a:t>
            </a:r>
          </a:p>
          <a:p>
            <a:pPr lvl="1"/>
            <a:r>
              <a:rPr lang="en-US" dirty="0"/>
              <a:t>If page not in frame, must take further action.</a:t>
            </a:r>
          </a:p>
          <a:p>
            <a:pPr lvl="1"/>
            <a:endParaRPr lang="en-US" dirty="0"/>
          </a:p>
          <a:p>
            <a:r>
              <a:rPr lang="en-US" dirty="0"/>
              <a:t>The kernel itself can also page fault but only to handle copying to and from </a:t>
            </a:r>
            <a:r>
              <a:rPr lang="en-US" dirty="0" err="1"/>
              <a:t>userspace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Linux kernel itself is </a:t>
            </a:r>
            <a:r>
              <a:rPr lang="en-US" b="1" dirty="0">
                <a:solidFill>
                  <a:srgbClr val="FF0000"/>
                </a:solidFill>
              </a:rPr>
              <a:t>NOT PAGEABLE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Kernel threads may be holding locks, or disabled interrupts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198" y="1260390"/>
            <a:ext cx="3025211" cy="266249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8564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fault on </a:t>
            </a:r>
            <a:r>
              <a:rPr lang="en-US" dirty="0" err="1">
                <a:solidFill>
                  <a:srgbClr val="0070C0"/>
                </a:solidFill>
              </a:rPr>
              <a:t>x86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Entry point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do_page_fault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arch/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x86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/mm/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fault.c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Linear address causing the fault is captured 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CR2</a:t>
            </a:r>
            <a:endParaRPr lang="en-US" dirty="0"/>
          </a:p>
          <a:p>
            <a:r>
              <a:rPr lang="en-US" dirty="0"/>
              <a:t>Minor fault: do not need to block the current process</a:t>
            </a:r>
          </a:p>
          <a:p>
            <a:r>
              <a:rPr lang="en-US" dirty="0"/>
              <a:t>Major fault: must put current process to sleep</a:t>
            </a:r>
          </a:p>
          <a:p>
            <a:pPr lvl="1"/>
            <a:r>
              <a:rPr lang="en-US" dirty="0"/>
              <a:t>Demand paging</a:t>
            </a:r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VM_FAULT_OOM</a:t>
            </a:r>
            <a:r>
              <a:rPr lang="en-US" dirty="0"/>
              <a:t>: Out of memory, cannot find a page frame, kill process</a:t>
            </a:r>
          </a:p>
          <a:p>
            <a:r>
              <a:rPr lang="en-US" dirty="0"/>
              <a:t>Executes the flowchart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42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flow diagram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749" y="1315908"/>
            <a:ext cx="4678706" cy="476001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21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4960" y="2067243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Frame Reclamation and Swapping</a:t>
            </a:r>
          </a:p>
        </p:txBody>
      </p:sp>
    </p:spTree>
    <p:extLst>
      <p:ext uri="{BB962C8B-B14F-4D97-AF65-F5344CB8AC3E}">
        <p14:creationId xmlns:p14="http://schemas.microsoft.com/office/powerpoint/2010/main" val="650047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22556</TotalTime>
  <Words>7875</Words>
  <Application>Microsoft Office PowerPoint</Application>
  <PresentationFormat>Widescreen</PresentationFormat>
  <Paragraphs>1336</Paragraphs>
  <Slides>158</Slides>
  <Notes>133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158</vt:i4>
      </vt:variant>
    </vt:vector>
  </HeadingPairs>
  <TitlesOfParts>
    <vt:vector size="166" baseType="lpstr">
      <vt:lpstr>Monotype Sorts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Lecture 8</vt:lpstr>
      <vt:lpstr>The Memory Hierarchy</vt:lpstr>
      <vt:lpstr>Virtual Memory</vt:lpstr>
      <vt:lpstr>A physically addressed machine</vt:lpstr>
      <vt:lpstr>Using physical addressing</vt:lpstr>
      <vt:lpstr>The solution: virtual addressing</vt:lpstr>
      <vt:lpstr>Address Translation Mechanism</vt:lpstr>
      <vt:lpstr>Page tables may not fit in memory!</vt:lpstr>
      <vt:lpstr>Virtual Addressing with a Cache</vt:lpstr>
      <vt:lpstr>Making Address Translation Fast</vt:lpstr>
      <vt:lpstr>Translation Lookaside Buffers (TLBs)</vt:lpstr>
      <vt:lpstr>A TLB in the Memory Hierarchy</vt:lpstr>
      <vt:lpstr>Memory in the Linux Kernel</vt:lpstr>
      <vt:lpstr>Memory addressing – Segmentation and Paging</vt:lpstr>
      <vt:lpstr>Getting segmentation out of the way</vt:lpstr>
      <vt:lpstr>Paging in Linux-x86</vt:lpstr>
      <vt:lpstr>Paging in 64 bits</vt:lpstr>
      <vt:lpstr>Four level page tables</vt:lpstr>
      <vt:lpstr>CR3</vt:lpstr>
      <vt:lpstr>Process Context ID (PCID)</vt:lpstr>
      <vt:lpstr>The Table Entries</vt:lpstr>
      <vt:lpstr>PML4’s 64 bit entry</vt:lpstr>
      <vt:lpstr>Page Directory Pointer Table Entry</vt:lpstr>
      <vt:lpstr>Page Directory Entry</vt:lpstr>
      <vt:lpstr>Page Table Entry for 4K Pages</vt:lpstr>
      <vt:lpstr>PTE protection and status bits</vt:lpstr>
      <vt:lpstr>How addresses are calculated</vt:lpstr>
      <vt:lpstr>Linux and x86-64 paging</vt:lpstr>
      <vt:lpstr>Key constants</vt:lpstr>
      <vt:lpstr>And then there was 5!</vt:lpstr>
      <vt:lpstr>Canonical Addresses</vt:lpstr>
      <vt:lpstr>Physical Page Layout</vt:lpstr>
      <vt:lpstr>The 64-bit Linux Memory Map</vt:lpstr>
      <vt:lpstr>View from 30,000 feet</vt:lpstr>
      <vt:lpstr>Master Kernel Page Tables</vt:lpstr>
      <vt:lpstr>Direct mapping</vt:lpstr>
      <vt:lpstr>VMALLOC</vt:lpstr>
      <vt:lpstr>fixmap addresses</vt:lpstr>
      <vt:lpstr>Kernel and the Cache</vt:lpstr>
      <vt:lpstr>Working with the TLB</vt:lpstr>
      <vt:lpstr>Avoiding TLB flushes</vt:lpstr>
      <vt:lpstr>Page Descriptor</vt:lpstr>
      <vt:lpstr>Page Table Isolation</vt:lpstr>
      <vt:lpstr>Page Table Isolation (PTI)</vt:lpstr>
      <vt:lpstr>The full set of page tables</vt:lpstr>
      <vt:lpstr>The userspace page mapping</vt:lpstr>
      <vt:lpstr>Shadowed CR3</vt:lpstr>
      <vt:lpstr>Linux Memory Management</vt:lpstr>
      <vt:lpstr>Virtual memory of a process</vt:lpstr>
      <vt:lpstr>User Level Processes</vt:lpstr>
      <vt:lpstr>Virtual Memory Area</vt:lpstr>
      <vt:lpstr>Lazy Expansion</vt:lpstr>
      <vt:lpstr>VMA operations</vt:lpstr>
      <vt:lpstr>Searching the VMA</vt:lpstr>
      <vt:lpstr>On Physical Memory</vt:lpstr>
      <vt:lpstr>Memory Zone</vt:lpstr>
      <vt:lpstr>Direct Memory Access</vt:lpstr>
      <vt:lpstr>Example: AMD DirectGMA</vt:lpstr>
      <vt:lpstr>DMA modes of operations</vt:lpstr>
      <vt:lpstr>The trouble with DMA</vt:lpstr>
      <vt:lpstr>Memory Zone</vt:lpstr>
      <vt:lpstr>The Zoned Page Frame Allocator</vt:lpstr>
      <vt:lpstr>Reserved Page Frame Pool</vt:lpstr>
      <vt:lpstr>Different needs</vt:lpstr>
      <vt:lpstr>External Fragmentation</vt:lpstr>
      <vt:lpstr>The Buddy System Algorithm </vt:lpstr>
      <vt:lpstr>Allocating memory via the Buddy System </vt:lpstr>
      <vt:lpstr>Reclaiming memory in the Buddy System</vt:lpstr>
      <vt:lpstr>Buddy System Data Structures</vt:lpstr>
      <vt:lpstr>Interfaces</vt:lpstr>
      <vt:lpstr>/proc/buddyinfo</vt:lpstr>
      <vt:lpstr>Per-CPU Page Frame Cache</vt:lpstr>
      <vt:lpstr>Internal Fragmentation</vt:lpstr>
      <vt:lpstr>The memory allocators</vt:lpstr>
      <vt:lpstr>vmalloc() vs kmalloc()</vt:lpstr>
      <vt:lpstr>Kernel Object Allocators</vt:lpstr>
      <vt:lpstr>The Kernel Object Allocators</vt:lpstr>
      <vt:lpstr>The SLOB Allocator</vt:lpstr>
      <vt:lpstr>The SLOB Allocator</vt:lpstr>
      <vt:lpstr>The SLAB Allocator</vt:lpstr>
      <vt:lpstr>The Descriptors</vt:lpstr>
      <vt:lpstr>Allocating and deallocating slabs</vt:lpstr>
      <vt:lpstr>Slab coloring</vt:lpstr>
      <vt:lpstr>The SLAB data structure</vt:lpstr>
      <vt:lpstr>The SLUB Allocator</vt:lpstr>
      <vt:lpstr>SLUB Data Structures</vt:lpstr>
      <vt:lpstr>NUMA Nodes</vt:lpstr>
      <vt:lpstr>Per-CPU lists</vt:lpstr>
      <vt:lpstr>Allocation: Fast Path</vt:lpstr>
      <vt:lpstr>Allocation: Slow Path</vt:lpstr>
      <vt:lpstr>Allocation: Very Slow Path</vt:lpstr>
      <vt:lpstr>Free: Fast Path</vt:lpstr>
      <vt:lpstr>Free: Slow Path</vt:lpstr>
      <vt:lpstr>Noncontiguous Memory</vt:lpstr>
      <vt:lpstr>The Page Fault Handler</vt:lpstr>
      <vt:lpstr>Page fault</vt:lpstr>
      <vt:lpstr>Page fault on x86</vt:lpstr>
      <vt:lpstr>The flow diagram</vt:lpstr>
      <vt:lpstr>Page Frame Reclamation and Swapping</vt:lpstr>
      <vt:lpstr>The issues</vt:lpstr>
      <vt:lpstr>Goal of PFRA</vt:lpstr>
      <vt:lpstr>Page Frame Reclamation Algorithm (PFRA)</vt:lpstr>
      <vt:lpstr>The Four Types of Page Frames</vt:lpstr>
      <vt:lpstr>Mapped vs Anonymous</vt:lpstr>
      <vt:lpstr>Shared vs Non-shared page frames</vt:lpstr>
      <vt:lpstr>General principles of Linux PFRA</vt:lpstr>
      <vt:lpstr>Reverse Mapping</vt:lpstr>
      <vt:lpstr>Reverse Mapping</vt:lpstr>
      <vt:lpstr>Object-based Reverse Mapping</vt:lpstr>
      <vt:lpstr>mapping field</vt:lpstr>
      <vt:lpstr>Reverse Mapping for Anonymous Pages</vt:lpstr>
      <vt:lpstr>Reverse Mapping for Anonymous Pages</vt:lpstr>
      <vt:lpstr>Reverse Mapping for Mapped Pages</vt:lpstr>
      <vt:lpstr>Page Reclamation</vt:lpstr>
      <vt:lpstr>Page Reclamation</vt:lpstr>
      <vt:lpstr>Page reclamation for mapped page frames</vt:lpstr>
      <vt:lpstr>Per zone, dual clock list</vt:lpstr>
      <vt:lpstr>Working set</vt:lpstr>
      <vt:lpstr>Overhead</vt:lpstr>
      <vt:lpstr>Observations</vt:lpstr>
      <vt:lpstr>Insights</vt:lpstr>
      <vt:lpstr>Minimum Access Distance</vt:lpstr>
      <vt:lpstr>Implementation</vt:lpstr>
      <vt:lpstr>Modified flow</vt:lpstr>
      <vt:lpstr>The Page Cache</vt:lpstr>
      <vt:lpstr>The Linux Storage Stack</vt:lpstr>
      <vt:lpstr>The Page Cache</vt:lpstr>
      <vt:lpstr>History</vt:lpstr>
      <vt:lpstr>Write Caching</vt:lpstr>
      <vt:lpstr>address_space – the page frames of a file</vt:lpstr>
      <vt:lpstr>Noteworthy fields</vt:lpstr>
      <vt:lpstr>General Radix Tree Example</vt:lpstr>
      <vt:lpstr>Radix tree from addresses example</vt:lpstr>
      <vt:lpstr>Radix tree in Linux</vt:lpstr>
      <vt:lpstr>Radix tree in Linux</vt:lpstr>
      <vt:lpstr>Page Cache Eviction</vt:lpstr>
      <vt:lpstr>Per-backing-device based writeback</vt:lpstr>
      <vt:lpstr>Backing device</vt:lpstr>
      <vt:lpstr>Swapping</vt:lpstr>
      <vt:lpstr>The need to swap</vt:lpstr>
      <vt:lpstr>Work of the Swapping Subsystem</vt:lpstr>
      <vt:lpstr>Swap Area</vt:lpstr>
      <vt:lpstr>Data structure of a swap area</vt:lpstr>
      <vt:lpstr>Swap-out Page Identifier</vt:lpstr>
      <vt:lpstr>Race conditions during swapping</vt:lpstr>
      <vt:lpstr>The Swap Cache</vt:lpstr>
      <vt:lpstr>How the swap cache resolves races</vt:lpstr>
      <vt:lpstr>Page reclamation and the Swap Cache</vt:lpstr>
      <vt:lpstr>Page reclamation and the Swap Cache</vt:lpstr>
      <vt:lpstr>Page reclamation and the Swap Cache</vt:lpstr>
      <vt:lpstr>Page reclamation and the Swap Cache</vt:lpstr>
      <vt:lpstr>Page reclamation and the Swap Cache</vt:lpstr>
      <vt:lpstr>Allocating and Freeing Page Slots in the Swap Area</vt:lpstr>
      <vt:lpstr>Swapping In Pages</vt:lpstr>
      <vt:lpstr>Swapping out pages</vt:lpstr>
      <vt:lpstr>Regular maintenance</vt:lpstr>
      <vt:lpstr>zswap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8</dc:title>
  <dc:creator>wongwf</dc:creator>
  <cp:lastModifiedBy>wongwf</cp:lastModifiedBy>
  <cp:revision>138</cp:revision>
  <dcterms:created xsi:type="dcterms:W3CDTF">2017-03-10T07:41:02Z</dcterms:created>
  <dcterms:modified xsi:type="dcterms:W3CDTF">2022-03-11T08:01:03Z</dcterms:modified>
</cp:coreProperties>
</file>

<file path=docProps/thumbnail.jpeg>
</file>